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omments/modernComment_10B_40A9B263.xml" ContentType="application/vnd.ms-powerpoint.comment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6"/>
  </p:notesMasterIdLst>
  <p:sldIdLst>
    <p:sldId id="256" r:id="rId5"/>
    <p:sldId id="257" r:id="rId6"/>
    <p:sldId id="263" r:id="rId7"/>
    <p:sldId id="265" r:id="rId8"/>
    <p:sldId id="264" r:id="rId9"/>
    <p:sldId id="277" r:id="rId10"/>
    <p:sldId id="282" r:id="rId11"/>
    <p:sldId id="266" r:id="rId12"/>
    <p:sldId id="267" r:id="rId13"/>
    <p:sldId id="279" r:id="rId14"/>
    <p:sldId id="270" r:id="rId15"/>
    <p:sldId id="278" r:id="rId16"/>
    <p:sldId id="260" r:id="rId17"/>
    <p:sldId id="271" r:id="rId18"/>
    <p:sldId id="272" r:id="rId19"/>
    <p:sldId id="276" r:id="rId20"/>
    <p:sldId id="280" r:id="rId21"/>
    <p:sldId id="258" r:id="rId22"/>
    <p:sldId id="261" r:id="rId23"/>
    <p:sldId id="281" r:id="rId24"/>
    <p:sldId id="274"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4B26D34-0849-71FD-9AB7-816A57E3CA31}" name="Weber, Austin" initials="AW" userId="S::webera7952@my.uwstout.edu::e842f2af-b5ac-4415-b7ea-f6e55e3ccf0e" providerId="AD"/>
  <p188:author id="{941EEB5E-D85D-E786-71C1-B287AD48EDD2}" name="Robens, Dylan" initials="DR" userId="S::robensd1873@my.uwstout.edu::deb8f7c1-8369-438c-8f2f-f901ff495f4b"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5F7775C-15AC-406A-9CA1-45CE30221FEC}" v="249" dt="2024-04-29T16:07:39.758"/>
    <p1510:client id="{C314ACCD-92C0-4740-AD6D-6F0E46DA12F2}" v="3927" dt="2024-04-29T16:05:50.4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13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comments/modernComment_10B_40A9B263.xml><?xml version="1.0" encoding="utf-8"?>
<p188:cmLst xmlns:a="http://schemas.openxmlformats.org/drawingml/2006/main" xmlns:r="http://schemas.openxmlformats.org/officeDocument/2006/relationships" xmlns:p188="http://schemas.microsoft.com/office/powerpoint/2018/8/main">
  <p188:cm id="{406C8B92-E81C-42E1-A8B6-C9260F096916}" authorId="{941EEB5E-D85D-E786-71C1-B287AD48EDD2}" created="2024-04-24T16:10:13.987">
    <ac:txMkLst xmlns:ac="http://schemas.microsoft.com/office/drawing/2013/main/command">
      <pc:docMk xmlns:pc="http://schemas.microsoft.com/office/powerpoint/2013/main/command"/>
      <pc:sldMk xmlns:pc="http://schemas.microsoft.com/office/powerpoint/2013/main/command" cId="1084863075" sldId="267"/>
      <ac:spMk id="3" creationId="{BD36514D-99C2-E86E-BEDD-3B07898C76AD}"/>
      <ac:txMk cp="1" len="73">
        <ac:context len="147" hash="1601294164"/>
      </ac:txMk>
    </ac:txMkLst>
    <p188:pos x="3575304" y="598932"/>
    <p188:txBody>
      <a:bodyPr/>
      <a:lstStyle/>
      <a:p>
        <a:r>
          <a:rPr lang="en-US"/>
          <a:t>Replace with picture of Board</a:t>
        </a:r>
      </a:p>
    </p188:txBody>
  </p188:cm>
</p188:cmLst>
</file>

<file path=ppt/media/image1.jpeg>
</file>

<file path=ppt/media/image10.png>
</file>

<file path=ppt/media/image11.png>
</file>

<file path=ppt/media/image12.png>
</file>

<file path=ppt/media/image13.png>
</file>

<file path=ppt/media/image14.jpeg>
</file>

<file path=ppt/media/image15.png>
</file>

<file path=ppt/media/image16.svg>
</file>

<file path=ppt/media/image17.jpeg>
</file>

<file path=ppt/media/image18.jpeg>
</file>

<file path=ppt/media/image19.jpeg>
</file>

<file path=ppt/media/image2.jpeg>
</file>

<file path=ppt/media/image20.png>
</file>

<file path=ppt/media/image21.png>
</file>

<file path=ppt/media/image22.png>
</file>

<file path=ppt/media/image23.png>
</file>

<file path=ppt/media/image24.png>
</file>

<file path=ppt/media/image25.jpeg>
</file>

<file path=ppt/media/image3.jpeg>
</file>

<file path=ppt/media/image4.png>
</file>

<file path=ppt/media/image5.jpeg>
</file>

<file path=ppt/media/image6.pn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C5B765-5DDA-483C-B7B1-74D008822CBD}" type="datetimeFigureOut">
              <a:rPr lang="en-US" smtClean="0"/>
              <a:t>5/1/2024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FB45FD-8891-4CA4-AC04-277EE243436F}" type="slidenum">
              <a:rPr lang="en-US" smtClean="0"/>
              <a:t>‹#›</a:t>
            </a:fld>
            <a:endParaRPr lang="en-US"/>
          </a:p>
        </p:txBody>
      </p:sp>
    </p:spTree>
    <p:extLst>
      <p:ext uri="{BB962C8B-B14F-4D97-AF65-F5344CB8AC3E}">
        <p14:creationId xmlns:p14="http://schemas.microsoft.com/office/powerpoint/2010/main" val="2476608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Dylan</a:t>
            </a:r>
          </a:p>
        </p:txBody>
      </p:sp>
      <p:sp>
        <p:nvSpPr>
          <p:cNvPr id="4" name="Slide Number Placeholder 3"/>
          <p:cNvSpPr>
            <a:spLocks noGrp="1"/>
          </p:cNvSpPr>
          <p:nvPr>
            <p:ph type="sldNum" sz="quarter" idx="5"/>
          </p:nvPr>
        </p:nvSpPr>
        <p:spPr/>
        <p:txBody>
          <a:bodyPr/>
          <a:lstStyle/>
          <a:p>
            <a:fld id="{16FB45FD-8891-4CA4-AC04-277EE243436F}" type="slidenum">
              <a:rPr lang="en-US" smtClean="0"/>
              <a:t>1</a:t>
            </a:fld>
            <a:endParaRPr lang="en-US"/>
          </a:p>
        </p:txBody>
      </p:sp>
    </p:spTree>
    <p:extLst>
      <p:ext uri="{BB962C8B-B14F-4D97-AF65-F5344CB8AC3E}">
        <p14:creationId xmlns:p14="http://schemas.microsoft.com/office/powerpoint/2010/main" val="455810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a:t>Alex</a:t>
            </a:r>
          </a:p>
          <a:p>
            <a:pPr marL="171450" indent="-171450">
              <a:buFont typeface="Arial" panose="020B0604020202020204" pitchFamily="34" charset="0"/>
              <a:buChar char="•"/>
            </a:pPr>
            <a:endParaRPr lang="en-US"/>
          </a:p>
          <a:p>
            <a:pPr marL="171450" indent="-171450">
              <a:buFont typeface="Arial" panose="020B0604020202020204" pitchFamily="34" charset="0"/>
              <a:buChar char="•"/>
            </a:pPr>
            <a:r>
              <a:rPr lang="en-US"/>
              <a:t>Through the Stout selected PCB manufacturer, JLCPCB, we ordered a pick and place fabrication method for all of our PCBs. This was done due to the extremely small size of components as well as the board contacts that those components sit on.</a:t>
            </a:r>
          </a:p>
          <a:p>
            <a:pPr marL="171450" indent="-171450">
              <a:buFont typeface="Arial" panose="020B0604020202020204" pitchFamily="34" charset="0"/>
              <a:buChar char="•"/>
            </a:pPr>
            <a:r>
              <a:rPr lang="en-US"/>
              <a:t>Part availability through JLCPCB was very limited due to the stock that they carry on hand. This stock fluctuated every week and made planning out what parts we could rely on them for really hard. </a:t>
            </a:r>
          </a:p>
          <a:p>
            <a:pPr marL="171450" indent="-171450">
              <a:buFont typeface="Arial" panose="020B0604020202020204" pitchFamily="34" charset="0"/>
              <a:buChar char="•"/>
            </a:pPr>
            <a:r>
              <a:rPr lang="en-US"/>
              <a:t>Due to this, we had to globally source parts from other manufacturers which led to project delays that reduced the amount of time we had with the boards.</a:t>
            </a:r>
          </a:p>
          <a:p>
            <a:pPr marL="171450" indent="-171450">
              <a:buFont typeface="Arial" panose="020B0604020202020204" pitchFamily="34" charset="0"/>
              <a:buChar char="•"/>
            </a:pPr>
            <a:r>
              <a:rPr lang="en-US"/>
              <a:t>When ordering the custom Arduino Mega Boards, due to a naming convention on our end that we used to label components on the board, JLCPCB thought some of the IC’s were resistors instead</a:t>
            </a:r>
          </a:p>
          <a:p>
            <a:pPr marL="171450" indent="-171450">
              <a:buFont typeface="Arial" panose="020B0604020202020204" pitchFamily="34" charset="0"/>
              <a:buChar char="•"/>
            </a:pPr>
            <a:r>
              <a:rPr lang="en-US"/>
              <a:t>This led to these components being incorrectly flipped around on all the boards and due to time constraints and limited budget, we were unable to fix these boards or order new ones through JLCPCB</a:t>
            </a:r>
          </a:p>
        </p:txBody>
      </p:sp>
      <p:sp>
        <p:nvSpPr>
          <p:cNvPr id="4" name="Slide Number Placeholder 3"/>
          <p:cNvSpPr>
            <a:spLocks noGrp="1"/>
          </p:cNvSpPr>
          <p:nvPr>
            <p:ph type="sldNum" sz="quarter" idx="5"/>
          </p:nvPr>
        </p:nvSpPr>
        <p:spPr/>
        <p:txBody>
          <a:bodyPr/>
          <a:lstStyle/>
          <a:p>
            <a:fld id="{16FB45FD-8891-4CA4-AC04-277EE243436F}" type="slidenum">
              <a:rPr lang="en-US" smtClean="0"/>
              <a:t>10</a:t>
            </a:fld>
            <a:endParaRPr lang="en-US"/>
          </a:p>
        </p:txBody>
      </p:sp>
    </p:spTree>
    <p:extLst>
      <p:ext uri="{BB962C8B-B14F-4D97-AF65-F5344CB8AC3E}">
        <p14:creationId xmlns:p14="http://schemas.microsoft.com/office/powerpoint/2010/main" val="15823166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90000"/>
              </a:lnSpc>
              <a:spcAft>
                <a:spcPts val="600"/>
              </a:spcAft>
              <a:buFont typeface="Arial" panose="020B0604020202020204" pitchFamily="34" charset="0"/>
              <a:buNone/>
            </a:pPr>
            <a:r>
              <a:rPr lang="en-US"/>
              <a:t>Dylan</a:t>
            </a:r>
          </a:p>
          <a:p>
            <a:pPr indent="-228600">
              <a:lnSpc>
                <a:spcPct val="90000"/>
              </a:lnSpc>
              <a:spcAft>
                <a:spcPts val="600"/>
              </a:spcAft>
              <a:buFont typeface="Arial" panose="020B0604020202020204" pitchFamily="34" charset="0"/>
              <a:buChar char="•"/>
            </a:pPr>
            <a:r>
              <a:rPr lang="en-US"/>
              <a:t>Used CAD software to create a custom housing for the antenna to internally be held and effectively communicate with the amiibo.</a:t>
            </a:r>
          </a:p>
          <a:p>
            <a:pPr indent="-228600">
              <a:lnSpc>
                <a:spcPct val="90000"/>
              </a:lnSpc>
              <a:spcAft>
                <a:spcPts val="600"/>
              </a:spcAft>
              <a:buFont typeface="Arial" panose="020B0604020202020204" pitchFamily="34" charset="0"/>
              <a:buChar char="•"/>
            </a:pPr>
            <a:endParaRPr lang="en-US"/>
          </a:p>
          <a:p>
            <a:pPr indent="-228600">
              <a:lnSpc>
                <a:spcPct val="90000"/>
              </a:lnSpc>
              <a:spcAft>
                <a:spcPts val="600"/>
              </a:spcAft>
              <a:buFont typeface="Arial" panose="020B0604020202020204" pitchFamily="34" charset="0"/>
              <a:buChar char="•"/>
            </a:pPr>
            <a:r>
              <a:rPr lang="en-US"/>
              <a:t>Redesigned the shelf many times so that for easy assembly (&lt;1 minute of assembly) and structural secure. </a:t>
            </a:r>
          </a:p>
          <a:p>
            <a:pPr indent="-228600">
              <a:lnSpc>
                <a:spcPct val="90000"/>
              </a:lnSpc>
              <a:spcAft>
                <a:spcPts val="600"/>
              </a:spcAft>
              <a:buFont typeface="Arial" panose="020B0604020202020204" pitchFamily="34" charset="0"/>
              <a:buChar char="•"/>
            </a:pPr>
            <a:endParaRPr lang="en-US"/>
          </a:p>
          <a:p>
            <a:pPr indent="-228600">
              <a:lnSpc>
                <a:spcPct val="90000"/>
              </a:lnSpc>
              <a:spcAft>
                <a:spcPts val="600"/>
              </a:spcAft>
              <a:buFont typeface="Arial" panose="020B0604020202020204" pitchFamily="34" charset="0"/>
              <a:buChar char="•"/>
            </a:pPr>
            <a:r>
              <a:rPr lang="en-US"/>
              <a:t>Allows for easy access of electronics by removing panels.  </a:t>
            </a:r>
          </a:p>
          <a:p>
            <a:pPr marL="171450" indent="-171450">
              <a:buFont typeface="Arial" panose="020B0604020202020204" pitchFamily="34" charset="0"/>
              <a:buChar char="•"/>
            </a:pPr>
            <a:endParaRPr lang="en-US"/>
          </a:p>
        </p:txBody>
      </p:sp>
      <p:sp>
        <p:nvSpPr>
          <p:cNvPr id="4" name="Slide Number Placeholder 3"/>
          <p:cNvSpPr>
            <a:spLocks noGrp="1"/>
          </p:cNvSpPr>
          <p:nvPr>
            <p:ph type="sldNum" sz="quarter" idx="5"/>
          </p:nvPr>
        </p:nvSpPr>
        <p:spPr/>
        <p:txBody>
          <a:bodyPr/>
          <a:lstStyle/>
          <a:p>
            <a:fld id="{38E34831-5D6C-47D9-B479-787414884C2C}" type="slidenum">
              <a:rPr lang="en-US" smtClean="0"/>
              <a:t>11</a:t>
            </a:fld>
            <a:endParaRPr lang="en-US"/>
          </a:p>
        </p:txBody>
      </p:sp>
    </p:spTree>
    <p:extLst>
      <p:ext uri="{BB962C8B-B14F-4D97-AF65-F5344CB8AC3E}">
        <p14:creationId xmlns:p14="http://schemas.microsoft.com/office/powerpoint/2010/main" val="26560205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a:t>Joaquin</a:t>
            </a:r>
          </a:p>
          <a:p>
            <a:pPr marL="171450" indent="-171450">
              <a:buFont typeface="Arial" panose="020B0604020202020204" pitchFamily="34" charset="0"/>
              <a:buChar char="•"/>
            </a:pPr>
            <a:r>
              <a:rPr lang="en-US"/>
              <a:t>This is the final design of our 3D printed case</a:t>
            </a:r>
          </a:p>
          <a:p>
            <a:pPr marL="171450" indent="-171450">
              <a:buFont typeface="Arial" panose="020B0604020202020204" pitchFamily="34" charset="0"/>
              <a:buChar char="•"/>
            </a:pPr>
            <a:endParaRPr lang="en-US"/>
          </a:p>
          <a:p>
            <a:pPr marL="171450" indent="-171450">
              <a:buFont typeface="Arial" panose="020B0604020202020204" pitchFamily="34" charset="0"/>
              <a:buChar char="•"/>
            </a:pPr>
            <a:r>
              <a:rPr lang="en-US"/>
              <a:t>The case fits together almost like </a:t>
            </a:r>
            <a:r>
              <a:rPr lang="en-US" err="1"/>
              <a:t>tetris</a:t>
            </a:r>
            <a:r>
              <a:rPr lang="en-US"/>
              <a:t> pieces, due to this it uses gravity to lock into place</a:t>
            </a:r>
          </a:p>
          <a:p>
            <a:pPr marL="171450" indent="-171450">
              <a:buFont typeface="Arial" panose="020B0604020202020204" pitchFamily="34" charset="0"/>
              <a:buChar char="•"/>
            </a:pPr>
            <a:endParaRPr lang="en-US"/>
          </a:p>
          <a:p>
            <a:pPr marL="171450" indent="-171450">
              <a:buFont typeface="Arial" panose="020B0604020202020204" pitchFamily="34" charset="0"/>
              <a:buChar char="•"/>
            </a:pPr>
            <a:r>
              <a:rPr lang="en-US"/>
              <a:t>The case features designated spots for all of our electrical circuitry to sit without sliding around inside</a:t>
            </a:r>
          </a:p>
          <a:p>
            <a:pPr marL="171450" indent="-171450">
              <a:buFont typeface="Arial" panose="020B0604020202020204" pitchFamily="34" charset="0"/>
              <a:buChar char="•"/>
            </a:pPr>
            <a:endParaRPr lang="en-US"/>
          </a:p>
          <a:p>
            <a:pPr marL="171450" indent="-171450">
              <a:buFont typeface="Arial" panose="020B0604020202020204" pitchFamily="34" charset="0"/>
              <a:buChar char="•"/>
            </a:pPr>
            <a:r>
              <a:rPr lang="en-US"/>
              <a:t>The case also has wire lanes to make wire routing easier and deliver a cleaner end product</a:t>
            </a:r>
          </a:p>
          <a:p>
            <a:pPr marL="171450" indent="-171450">
              <a:buFont typeface="Arial" panose="020B0604020202020204" pitchFamily="34" charset="0"/>
              <a:buChar char="•"/>
            </a:pPr>
            <a:endParaRPr lang="en-US"/>
          </a:p>
          <a:p>
            <a:pPr marL="171450" indent="-171450">
              <a:buFont typeface="Arial" panose="020B0604020202020204" pitchFamily="34" charset="0"/>
              <a:buChar char="•"/>
            </a:pPr>
            <a:r>
              <a:rPr lang="en-US"/>
              <a:t>In order to save budget costs, we decided to print only the areas that would be lit up in white PLA while all the structural pieces would be printed in grey.</a:t>
            </a:r>
          </a:p>
        </p:txBody>
      </p:sp>
      <p:sp>
        <p:nvSpPr>
          <p:cNvPr id="4" name="Slide Number Placeholder 3"/>
          <p:cNvSpPr>
            <a:spLocks noGrp="1"/>
          </p:cNvSpPr>
          <p:nvPr>
            <p:ph type="sldNum" sz="quarter" idx="5"/>
          </p:nvPr>
        </p:nvSpPr>
        <p:spPr/>
        <p:txBody>
          <a:bodyPr/>
          <a:lstStyle/>
          <a:p>
            <a:fld id="{16FB45FD-8891-4CA4-AC04-277EE243436F}" type="slidenum">
              <a:rPr lang="en-US" smtClean="0"/>
              <a:t>12</a:t>
            </a:fld>
            <a:endParaRPr lang="en-US"/>
          </a:p>
        </p:txBody>
      </p:sp>
    </p:spTree>
    <p:extLst>
      <p:ext uri="{BB962C8B-B14F-4D97-AF65-F5344CB8AC3E}">
        <p14:creationId xmlns:p14="http://schemas.microsoft.com/office/powerpoint/2010/main" val="28404095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a:solidFill>
                  <a:schemeClr val="tx2"/>
                </a:solidFill>
              </a:rPr>
              <a:t>Joaquin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a:solidFill>
                  <a:schemeClr val="tx2"/>
                </a:solidFill>
              </a:rPr>
              <a:t>We struggled getting our custom NFC antennas debugged and working as it uses a new chip (CLRC663) and library with very little documentation that we were able to find. Old chip (MFRC522) had more but is not being produced anymore</a:t>
            </a:r>
          </a:p>
          <a:p>
            <a:pPr marL="171450" indent="-171450">
              <a:buFont typeface="Arial" panose="020B0604020202020204" pitchFamily="34" charset="0"/>
              <a:buChar char="•"/>
            </a:pPr>
            <a:endParaRPr lang="en-US"/>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a:solidFill>
                  <a:schemeClr val="tx2"/>
                </a:solidFill>
              </a:rPr>
              <a:t>Getting our initial 3D prints working was a challenge as certain overhangs led to a print failure </a:t>
            </a:r>
          </a:p>
          <a:p>
            <a:pPr marL="171450" indent="-171450">
              <a:buFont typeface="Arial" panose="020B0604020202020204" pitchFamily="34" charset="0"/>
              <a:buChar char="•"/>
            </a:pPr>
            <a:endParaRPr lang="en-US"/>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a:solidFill>
                  <a:schemeClr val="tx2"/>
                </a:solidFill>
              </a:rPr>
              <a:t>Due to JLCPCB we experienced a 2-month delay on both our boards arriving meaning we had very little time to debug and test the NFC Board </a:t>
            </a:r>
          </a:p>
          <a:p>
            <a:pPr marL="171450" indent="-171450">
              <a:buFont typeface="Arial" panose="020B0604020202020204" pitchFamily="34" charset="0"/>
              <a:buChar char="•"/>
            </a:pPr>
            <a:endParaRPr lang="en-US"/>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a:solidFill>
                  <a:schemeClr val="tx2"/>
                </a:solidFill>
              </a:rPr>
              <a:t>Ordering through JLCPCB was also a struggle as parts that we needed kept going out of stock and we needed to globally source nearly all our parts prior to the PCBs being made</a:t>
            </a:r>
          </a:p>
          <a:p>
            <a:pPr marL="171450" indent="-171450">
              <a:buFont typeface="Arial" panose="020B0604020202020204" pitchFamily="34" charset="0"/>
              <a:buChar char="•"/>
            </a:pPr>
            <a:endParaRPr lang="en-US"/>
          </a:p>
          <a:p>
            <a:pPr marL="171450" indent="-171450">
              <a:buFont typeface="Arial" panose="020B0604020202020204" pitchFamily="34" charset="0"/>
              <a:buChar char="•"/>
            </a:pPr>
            <a:r>
              <a:rPr lang="en-US"/>
              <a:t>JLCPCB also did not place our components correctly as we mentioned before which means the motherboards are completely unusable</a:t>
            </a:r>
          </a:p>
        </p:txBody>
      </p:sp>
      <p:sp>
        <p:nvSpPr>
          <p:cNvPr id="4" name="Slide Number Placeholder 3"/>
          <p:cNvSpPr>
            <a:spLocks noGrp="1"/>
          </p:cNvSpPr>
          <p:nvPr>
            <p:ph type="sldNum" sz="quarter" idx="5"/>
          </p:nvPr>
        </p:nvSpPr>
        <p:spPr/>
        <p:txBody>
          <a:bodyPr/>
          <a:lstStyle/>
          <a:p>
            <a:fld id="{38E34831-5D6C-47D9-B479-787414884C2C}" type="slidenum">
              <a:rPr lang="en-US" smtClean="0"/>
              <a:t>13</a:t>
            </a:fld>
            <a:endParaRPr lang="en-US"/>
          </a:p>
        </p:txBody>
      </p:sp>
    </p:spTree>
    <p:extLst>
      <p:ext uri="{BB962C8B-B14F-4D97-AF65-F5344CB8AC3E}">
        <p14:creationId xmlns:p14="http://schemas.microsoft.com/office/powerpoint/2010/main" val="16226759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a:t>Joaquin</a:t>
            </a:r>
          </a:p>
          <a:p>
            <a:pPr marL="171450" indent="-171450">
              <a:buFont typeface="Arial" panose="020B0604020202020204" pitchFamily="34" charset="0"/>
              <a:buChar char="•"/>
            </a:pPr>
            <a:r>
              <a:rPr lang="en-US" sz="1200"/>
              <a:t>We tested different thicknesses of the PLA that would allow light to pass through effectively</a:t>
            </a:r>
          </a:p>
          <a:p>
            <a:pPr marL="171450" indent="-171450">
              <a:buFont typeface="Arial" panose="020B0604020202020204" pitchFamily="34" charset="0"/>
              <a:buChar char="•"/>
            </a:pPr>
            <a:r>
              <a:rPr lang="en-US" sz="1200"/>
              <a:t>With the data that we gathered from that, we were able to implement different thicknesses of PLA to allow more or light into different areas</a:t>
            </a:r>
          </a:p>
          <a:p>
            <a:pPr marL="171450" indent="-171450">
              <a:buFont typeface="Arial" panose="020B0604020202020204" pitchFamily="34" charset="0"/>
              <a:buChar char="•"/>
            </a:pPr>
            <a:r>
              <a:rPr lang="en-US" sz="1200"/>
              <a:t>After we figured out the PLA thicknesses, we moved onto selecting the LED that would be primarily used in the end design</a:t>
            </a:r>
          </a:p>
          <a:p>
            <a:pPr marL="171450" indent="-171450">
              <a:buFont typeface="Arial" panose="020B0604020202020204" pitchFamily="34" charset="0"/>
              <a:buChar char="•"/>
            </a:pPr>
            <a:r>
              <a:rPr lang="en-US" sz="1200"/>
              <a:t>We ended up choosing a frosted digital LED in order to add additional diffusion to the case as a whole</a:t>
            </a:r>
          </a:p>
          <a:p>
            <a:pPr marL="171450" indent="-171450">
              <a:buFont typeface="Arial" panose="020B0604020202020204" pitchFamily="34" charset="0"/>
              <a:buChar char="•"/>
            </a:pPr>
            <a:r>
              <a:rPr lang="en-US" sz="1200"/>
              <a:t>We also tested different distances to place the LEDs within the case to ensure that the user couldn’t tell where the LEDs were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5"/>
          </p:nvPr>
        </p:nvSpPr>
        <p:spPr/>
        <p:txBody>
          <a:bodyPr/>
          <a:lstStyle/>
          <a:p>
            <a:fld id="{38E34831-5D6C-47D9-B479-787414884C2C}" type="slidenum">
              <a:rPr lang="en-US" smtClean="0"/>
              <a:t>14</a:t>
            </a:fld>
            <a:endParaRPr lang="en-US"/>
          </a:p>
        </p:txBody>
      </p:sp>
    </p:spTree>
    <p:extLst>
      <p:ext uri="{BB962C8B-B14F-4D97-AF65-F5344CB8AC3E}">
        <p14:creationId xmlns:p14="http://schemas.microsoft.com/office/powerpoint/2010/main" val="16526023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a:t>Joaquin</a:t>
            </a:r>
          </a:p>
          <a:p>
            <a:pPr marL="171450" indent="-171450">
              <a:buFont typeface="Arial" panose="020B0604020202020204" pitchFamily="34" charset="0"/>
              <a:buChar char="•"/>
            </a:pPr>
            <a:r>
              <a:rPr lang="en-US"/>
              <a:t>While waiting on our PCBs to arrive and 3D models to print, we created a prototype out of cardboard and amazon parts</a:t>
            </a:r>
          </a:p>
          <a:p>
            <a:pPr marL="171450" indent="-171450">
              <a:buFont typeface="Arial" panose="020B0604020202020204" pitchFamily="34" charset="0"/>
              <a:buChar char="•"/>
            </a:pPr>
            <a:endParaRPr lang="en-US"/>
          </a:p>
          <a:p>
            <a:pPr marL="171450" indent="-171450">
              <a:buFont typeface="Arial" panose="020B0604020202020204" pitchFamily="34" charset="0"/>
              <a:buChar char="•"/>
            </a:pPr>
            <a:r>
              <a:rPr lang="en-US"/>
              <a:t>This allowed us to begin coding and ensure the concept works with our carboard prototype</a:t>
            </a:r>
          </a:p>
          <a:p>
            <a:pPr marL="171450" indent="-171450">
              <a:buFont typeface="Arial" panose="020B0604020202020204" pitchFamily="34" charset="0"/>
              <a:buChar char="•"/>
            </a:pPr>
            <a:endParaRPr lang="en-US"/>
          </a:p>
          <a:p>
            <a:pPr marL="171450" indent="-171450">
              <a:buFont typeface="Arial" panose="020B0604020202020204" pitchFamily="34" charset="0"/>
              <a:buChar char="•"/>
            </a:pPr>
            <a:r>
              <a:rPr lang="en-US"/>
              <a:t>Set up photoresistors as a test to see if we could use them to detect if an amiibo were present. </a:t>
            </a:r>
          </a:p>
          <a:p>
            <a:pPr marL="0" indent="0">
              <a:buFont typeface="Arial" panose="020B0604020202020204" pitchFamily="34" charset="0"/>
              <a:buNone/>
            </a:pPr>
            <a:endParaRPr lang="en-US"/>
          </a:p>
          <a:p>
            <a:endParaRPr lang="en-US"/>
          </a:p>
        </p:txBody>
      </p:sp>
      <p:sp>
        <p:nvSpPr>
          <p:cNvPr id="4" name="Slide Number Placeholder 3"/>
          <p:cNvSpPr>
            <a:spLocks noGrp="1"/>
          </p:cNvSpPr>
          <p:nvPr>
            <p:ph type="sldNum" sz="quarter" idx="5"/>
          </p:nvPr>
        </p:nvSpPr>
        <p:spPr/>
        <p:txBody>
          <a:bodyPr/>
          <a:lstStyle/>
          <a:p>
            <a:fld id="{38E34831-5D6C-47D9-B479-787414884C2C}" type="slidenum">
              <a:rPr lang="en-US" smtClean="0"/>
              <a:t>15</a:t>
            </a:fld>
            <a:endParaRPr lang="en-US"/>
          </a:p>
        </p:txBody>
      </p:sp>
    </p:spTree>
    <p:extLst>
      <p:ext uri="{BB962C8B-B14F-4D97-AF65-F5344CB8AC3E}">
        <p14:creationId xmlns:p14="http://schemas.microsoft.com/office/powerpoint/2010/main" val="1085516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pPr>
            <a:r>
              <a:rPr lang="en-US"/>
              <a:t>Austin</a:t>
            </a:r>
            <a:br>
              <a:rPr lang="en-US"/>
            </a:br>
            <a:r>
              <a:rPr lang="en-US"/>
              <a:t>CLRC663 vs MFRC522</a:t>
            </a:r>
          </a:p>
          <a:p>
            <a:pPr>
              <a:lnSpc>
                <a:spcPct val="150000"/>
              </a:lnSpc>
            </a:pPr>
            <a:r>
              <a:rPr lang="en-US"/>
              <a:t>Reading the data (Pages 21 and 22)</a:t>
            </a:r>
          </a:p>
          <a:p>
            <a:endParaRPr lang="en-US"/>
          </a:p>
        </p:txBody>
      </p:sp>
      <p:sp>
        <p:nvSpPr>
          <p:cNvPr id="4" name="Slide Number Placeholder 3"/>
          <p:cNvSpPr>
            <a:spLocks noGrp="1"/>
          </p:cNvSpPr>
          <p:nvPr>
            <p:ph type="sldNum" sz="quarter" idx="5"/>
          </p:nvPr>
        </p:nvSpPr>
        <p:spPr/>
        <p:txBody>
          <a:bodyPr/>
          <a:lstStyle/>
          <a:p>
            <a:fld id="{38E34831-5D6C-47D9-B479-787414884C2C}" type="slidenum">
              <a:rPr lang="en-US" smtClean="0"/>
              <a:t>16</a:t>
            </a:fld>
            <a:endParaRPr lang="en-US"/>
          </a:p>
        </p:txBody>
      </p:sp>
    </p:spTree>
    <p:extLst>
      <p:ext uri="{BB962C8B-B14F-4D97-AF65-F5344CB8AC3E}">
        <p14:creationId xmlns:p14="http://schemas.microsoft.com/office/powerpoint/2010/main" val="18810640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nSpc>
                <a:spcPct val="150000"/>
              </a:lnSpc>
              <a:buFont typeface="Arial" panose="020B0604020202020204" pitchFamily="34" charset="0"/>
              <a:buChar char="•"/>
            </a:pPr>
            <a:r>
              <a:rPr lang="en-US"/>
              <a:t>Austin</a:t>
            </a:r>
          </a:p>
          <a:p>
            <a:pPr marL="171450" indent="-171450">
              <a:lnSpc>
                <a:spcPct val="150000"/>
              </a:lnSpc>
              <a:buFont typeface="Arial" panose="020B0604020202020204" pitchFamily="34" charset="0"/>
              <a:buChar char="•"/>
            </a:pPr>
            <a:endParaRPr lang="en-US"/>
          </a:p>
          <a:p>
            <a:pPr>
              <a:lnSpc>
                <a:spcPct val="150000"/>
              </a:lnSpc>
            </a:pPr>
            <a:r>
              <a:rPr lang="en-US"/>
              <a:t>This is the internal layout of the NTAG215 chip, as well as the 504 bytes specific to the amiibo. Within each NTAG215 is 504 bytes of user data, which is split up specifically for the amiibo. Pages 21 through 31 are locked, meaning that they are unable to be edited. Pages 40 through 129 are encrypted with a proprietary key, which is copywritten by Nintendo and cannot be used. Our project specifically is interested in pages 21 and 22, which store what character and model the amiibo is. This section is not encrypted, so we are able to access it without breaking copywrite laws.</a:t>
            </a:r>
          </a:p>
        </p:txBody>
      </p:sp>
      <p:sp>
        <p:nvSpPr>
          <p:cNvPr id="4" name="Slide Number Placeholder 3"/>
          <p:cNvSpPr>
            <a:spLocks noGrp="1"/>
          </p:cNvSpPr>
          <p:nvPr>
            <p:ph type="sldNum" sz="quarter" idx="5"/>
          </p:nvPr>
        </p:nvSpPr>
        <p:spPr/>
        <p:txBody>
          <a:bodyPr/>
          <a:lstStyle/>
          <a:p>
            <a:fld id="{38E34831-5D6C-47D9-B479-787414884C2C}" type="slidenum">
              <a:rPr lang="en-US" smtClean="0"/>
              <a:t>17</a:t>
            </a:fld>
            <a:endParaRPr lang="en-US"/>
          </a:p>
        </p:txBody>
      </p:sp>
    </p:spTree>
    <p:extLst>
      <p:ext uri="{BB962C8B-B14F-4D97-AF65-F5344CB8AC3E}">
        <p14:creationId xmlns:p14="http://schemas.microsoft.com/office/powerpoint/2010/main" val="38312720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Austin</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a:t>* Based on our research and simulation results our antenna design will function correctly. However, due to time and budget constraints in our debugging process, we have been unable to fully verify this functionality. Despite these recent setbacks we are confident that given additional time and resources our team would be successful in creating the final product that we envisioned two semesters ago. Our team is very proud of the research, development, and testing that went into this project and led us to what we have today.</a:t>
            </a:r>
          </a:p>
          <a:p>
            <a:endParaRPr lang="en-US"/>
          </a:p>
        </p:txBody>
      </p:sp>
      <p:sp>
        <p:nvSpPr>
          <p:cNvPr id="4" name="Slide Number Placeholder 3"/>
          <p:cNvSpPr>
            <a:spLocks noGrp="1"/>
          </p:cNvSpPr>
          <p:nvPr>
            <p:ph type="sldNum" sz="quarter" idx="5"/>
          </p:nvPr>
        </p:nvSpPr>
        <p:spPr/>
        <p:txBody>
          <a:bodyPr/>
          <a:lstStyle/>
          <a:p>
            <a:fld id="{16FB45FD-8891-4CA4-AC04-277EE243436F}" type="slidenum">
              <a:rPr lang="en-US" smtClean="0"/>
              <a:t>18</a:t>
            </a:fld>
            <a:endParaRPr lang="en-US"/>
          </a:p>
        </p:txBody>
      </p:sp>
    </p:spTree>
    <p:extLst>
      <p:ext uri="{BB962C8B-B14F-4D97-AF65-F5344CB8AC3E}">
        <p14:creationId xmlns:p14="http://schemas.microsoft.com/office/powerpoint/2010/main" val="38194153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Dylan</a:t>
            </a:r>
          </a:p>
        </p:txBody>
      </p:sp>
      <p:sp>
        <p:nvSpPr>
          <p:cNvPr id="4" name="Slide Number Placeholder 3"/>
          <p:cNvSpPr>
            <a:spLocks noGrp="1"/>
          </p:cNvSpPr>
          <p:nvPr>
            <p:ph type="sldNum" sz="quarter" idx="5"/>
          </p:nvPr>
        </p:nvSpPr>
        <p:spPr/>
        <p:txBody>
          <a:bodyPr/>
          <a:lstStyle/>
          <a:p>
            <a:fld id="{38E34831-5D6C-47D9-B479-787414884C2C}" type="slidenum">
              <a:rPr lang="en-US" smtClean="0"/>
              <a:t>19</a:t>
            </a:fld>
            <a:endParaRPr lang="en-US"/>
          </a:p>
        </p:txBody>
      </p:sp>
    </p:spTree>
    <p:extLst>
      <p:ext uri="{BB962C8B-B14F-4D97-AF65-F5344CB8AC3E}">
        <p14:creationId xmlns:p14="http://schemas.microsoft.com/office/powerpoint/2010/main" val="12666103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t>Dylan</a:t>
            </a:r>
          </a:p>
          <a:p>
            <a:pPr marL="171450" indent="-171450">
              <a:buFont typeface="Arial" panose="020B0604020202020204" pitchFamily="34" charset="0"/>
              <a:buChar char="•"/>
            </a:pPr>
            <a:r>
              <a:rPr lang="en-US"/>
              <a:t>Our group was really interested in the idea of wanting to create to create a display shelf as a project, and so we began to brainstorm ideas on how we could add NFC technology. </a:t>
            </a:r>
          </a:p>
          <a:p>
            <a:pPr marL="171450" indent="-171450">
              <a:buFont typeface="Arial" panose="020B0604020202020204" pitchFamily="34" charset="0"/>
              <a:buChar char="•"/>
            </a:pPr>
            <a:r>
              <a:rPr lang="en-US"/>
              <a:t>The group didn’t have much experience in creating custom PCB boards outside of class, and we wanted to learn more about the process of creating PCBs.</a:t>
            </a:r>
          </a:p>
          <a:p>
            <a:pPr marL="171450" indent="-171450">
              <a:buFont typeface="Arial" panose="020B0604020202020204" pitchFamily="34" charset="0"/>
              <a:buChar char="•"/>
            </a:pPr>
            <a:r>
              <a:rPr lang="en-US"/>
              <a:t>With these things in mind, we realized we could use amiibo as they have NFC chips in them with unique data that needs to be scanned via an NFC antenna and create a custom NFC Antenna.</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t>NFC technology is a subset of RFID communication that is becoming more and more popular due to not needing an external </a:t>
            </a:r>
            <a:r>
              <a:rPr lang="en-US" err="1"/>
              <a:t>powersource</a:t>
            </a:r>
            <a:r>
              <a:rPr lang="en-US"/>
              <a:t> to communicate at the cost of a shorter range.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t> Most NFC data is rather confidential and could land us in legal trouble if we were to use it as a medium for this project hence why we are using amiibo. </a:t>
            </a:r>
          </a:p>
          <a:p>
            <a:pPr marL="171450" indent="-171450">
              <a:buFont typeface="Arial" panose="020B0604020202020204" pitchFamily="34" charset="0"/>
              <a:buChar char="•"/>
            </a:pPr>
            <a:r>
              <a:rPr lang="en-US"/>
              <a:t>This  Antenna  would need to be able to communicate and transfer data over a relatively sizeable distance of 5cm, as well as transfer the data accurately.  (most NFC antenna’s range is around 3 cm)</a:t>
            </a:r>
          </a:p>
          <a:p>
            <a:pPr marL="171450" indent="-171450">
              <a:buFont typeface="Arial" panose="020B0604020202020204" pitchFamily="34" charset="0"/>
              <a:buChar char="•"/>
            </a:pPr>
            <a:r>
              <a:rPr lang="en-US"/>
              <a:t>So the concept for our project was made: we would focus on creating a custom NFC PCB which handles all data transfer over a distance and can accuratly transfer the read data over said distance. </a:t>
            </a:r>
          </a:p>
        </p:txBody>
      </p:sp>
      <p:sp>
        <p:nvSpPr>
          <p:cNvPr id="4" name="Slide Number Placeholder 3"/>
          <p:cNvSpPr>
            <a:spLocks noGrp="1"/>
          </p:cNvSpPr>
          <p:nvPr>
            <p:ph type="sldNum" sz="quarter" idx="5"/>
          </p:nvPr>
        </p:nvSpPr>
        <p:spPr/>
        <p:txBody>
          <a:bodyPr/>
          <a:lstStyle/>
          <a:p>
            <a:fld id="{16FB45FD-8891-4CA4-AC04-277EE243436F}" type="slidenum">
              <a:rPr lang="en-US" smtClean="0"/>
              <a:t>2</a:t>
            </a:fld>
            <a:endParaRPr lang="en-US"/>
          </a:p>
        </p:txBody>
      </p:sp>
    </p:spTree>
    <p:extLst>
      <p:ext uri="{BB962C8B-B14F-4D97-AF65-F5344CB8AC3E}">
        <p14:creationId xmlns:p14="http://schemas.microsoft.com/office/powerpoint/2010/main" val="32118598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Austin</a:t>
            </a:r>
          </a:p>
        </p:txBody>
      </p:sp>
      <p:sp>
        <p:nvSpPr>
          <p:cNvPr id="4" name="Slide Number Placeholder 3"/>
          <p:cNvSpPr>
            <a:spLocks noGrp="1"/>
          </p:cNvSpPr>
          <p:nvPr>
            <p:ph type="sldNum" sz="quarter" idx="5"/>
          </p:nvPr>
        </p:nvSpPr>
        <p:spPr/>
        <p:txBody>
          <a:bodyPr/>
          <a:lstStyle/>
          <a:p>
            <a:fld id="{16FB45FD-8891-4CA4-AC04-277EE243436F}" type="slidenum">
              <a:rPr lang="en-US" smtClean="0"/>
              <a:t>20</a:t>
            </a:fld>
            <a:endParaRPr lang="en-US"/>
          </a:p>
        </p:txBody>
      </p:sp>
    </p:spTree>
    <p:extLst>
      <p:ext uri="{BB962C8B-B14F-4D97-AF65-F5344CB8AC3E}">
        <p14:creationId xmlns:p14="http://schemas.microsoft.com/office/powerpoint/2010/main" val="28343189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Alex</a:t>
            </a:r>
          </a:p>
        </p:txBody>
      </p:sp>
      <p:sp>
        <p:nvSpPr>
          <p:cNvPr id="4" name="Slide Number Placeholder 3"/>
          <p:cNvSpPr>
            <a:spLocks noGrp="1"/>
          </p:cNvSpPr>
          <p:nvPr>
            <p:ph type="sldNum" sz="quarter" idx="5"/>
          </p:nvPr>
        </p:nvSpPr>
        <p:spPr/>
        <p:txBody>
          <a:bodyPr/>
          <a:lstStyle/>
          <a:p>
            <a:fld id="{38E34831-5D6C-47D9-B479-787414884C2C}" type="slidenum">
              <a:rPr lang="en-US" smtClean="0"/>
              <a:t>21</a:t>
            </a:fld>
            <a:endParaRPr lang="en-US"/>
          </a:p>
        </p:txBody>
      </p:sp>
    </p:spTree>
    <p:extLst>
      <p:ext uri="{BB962C8B-B14F-4D97-AF65-F5344CB8AC3E}">
        <p14:creationId xmlns:p14="http://schemas.microsoft.com/office/powerpoint/2010/main" val="25882051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a:ea typeface="Calibri"/>
                <a:cs typeface="Calibri"/>
              </a:rPr>
              <a:t>Joaquin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a:ea typeface="Calibri"/>
                <a:cs typeface="Calibri"/>
              </a:rPr>
              <a:t>The goal of this project was to create a custom NFC antenna that can communicate effectively from a larger distance than normal NFC antennas do (targeting 5 cm of effective range) while ensuring that the data was accurately transferred over with no interference.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a:ea typeface="Calibri"/>
              <a:cs typeface="Calibri"/>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a:ea typeface="Calibri"/>
                <a:cs typeface="Calibri"/>
              </a:rPr>
              <a:t>We also wanted to create a modular power sharing system, but due to the time constraints of receiving our PCBs much later than when we wanted, we ended up having to scrap this.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a:ea typeface="Calibri"/>
              <a:cs typeface="Calibri"/>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a:ea typeface="Calibri"/>
                <a:cs typeface="Calibri"/>
              </a:rPr>
              <a:t>Currently we are showing effective data communication through Amiibo's and lighting up LEDs according to which Amiibo was scanned. With modularity we hope to showcase multiple boards communicating between each other and have more means of showcasing this data communication.</a:t>
            </a:r>
          </a:p>
          <a:p>
            <a:endParaRPr lang="en-US"/>
          </a:p>
        </p:txBody>
      </p:sp>
      <p:sp>
        <p:nvSpPr>
          <p:cNvPr id="4" name="Slide Number Placeholder 3"/>
          <p:cNvSpPr>
            <a:spLocks noGrp="1"/>
          </p:cNvSpPr>
          <p:nvPr>
            <p:ph type="sldNum" sz="quarter" idx="5"/>
          </p:nvPr>
        </p:nvSpPr>
        <p:spPr/>
        <p:txBody>
          <a:bodyPr/>
          <a:lstStyle/>
          <a:p>
            <a:fld id="{38E34831-5D6C-47D9-B479-787414884C2C}" type="slidenum">
              <a:rPr lang="en-US" smtClean="0"/>
              <a:t>3</a:t>
            </a:fld>
            <a:endParaRPr lang="en-US"/>
          </a:p>
        </p:txBody>
      </p:sp>
    </p:spTree>
    <p:extLst>
      <p:ext uri="{BB962C8B-B14F-4D97-AF65-F5344CB8AC3E}">
        <p14:creationId xmlns:p14="http://schemas.microsoft.com/office/powerpoint/2010/main" val="41134253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Austin</a:t>
            </a:r>
          </a:p>
        </p:txBody>
      </p:sp>
      <p:sp>
        <p:nvSpPr>
          <p:cNvPr id="4" name="Slide Number Placeholder 3"/>
          <p:cNvSpPr>
            <a:spLocks noGrp="1"/>
          </p:cNvSpPr>
          <p:nvPr>
            <p:ph type="sldNum" sz="quarter" idx="5"/>
          </p:nvPr>
        </p:nvSpPr>
        <p:spPr/>
        <p:txBody>
          <a:bodyPr/>
          <a:lstStyle/>
          <a:p>
            <a:fld id="{38E34831-5D6C-47D9-B479-787414884C2C}" type="slidenum">
              <a:rPr lang="en-US" smtClean="0"/>
              <a:t>4</a:t>
            </a:fld>
            <a:endParaRPr lang="en-US"/>
          </a:p>
        </p:txBody>
      </p:sp>
    </p:spTree>
    <p:extLst>
      <p:ext uri="{BB962C8B-B14F-4D97-AF65-F5344CB8AC3E}">
        <p14:creationId xmlns:p14="http://schemas.microsoft.com/office/powerpoint/2010/main" val="11511501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Alex</a:t>
            </a:r>
          </a:p>
          <a:p>
            <a:pPr marL="171450" indent="-171450">
              <a:buFont typeface="Arial" panose="020B0604020202020204" pitchFamily="34" charset="0"/>
              <a:buChar char="•"/>
            </a:pPr>
            <a:endParaRPr lang="en-US"/>
          </a:p>
          <a:p>
            <a:pPr marL="171450" indent="-171450">
              <a:buFont typeface="Arial" panose="020B0604020202020204" pitchFamily="34" charset="0"/>
              <a:buChar char="•"/>
            </a:pPr>
            <a:r>
              <a:rPr lang="en-US"/>
              <a:t>We successfully performed calculations in order to design and create a custom NFC antenna as well as simulated the designed Custom NFC Antenna to confirm it is working. </a:t>
            </a:r>
          </a:p>
          <a:p>
            <a:pPr marL="171450" indent="-171450">
              <a:buFont typeface="Arial" panose="020B0604020202020204" pitchFamily="34" charset="0"/>
              <a:buChar char="•"/>
            </a:pPr>
            <a:endParaRPr lang="en-US"/>
          </a:p>
          <a:p>
            <a:pPr marL="171450" indent="-171450">
              <a:buFont typeface="Arial" panose="020B0604020202020204" pitchFamily="34" charset="0"/>
              <a:buChar char="•"/>
            </a:pPr>
            <a:r>
              <a:rPr lang="en-US"/>
              <a:t>We also designed and fabricated a custom motherboard PCB based of an Arduino Mega. We did this to cut down on costs in the project by removing parts we did not need. The design went well, but unfortunately when we received our custom PCB boards from JLCPCB, the microchips on them were rotated in the wrong orientation. After reviewing our files: we were able to determine that we declared their orientation correctly, and so this was a fault of JLCPCB on why these boards did not work.</a:t>
            </a:r>
          </a:p>
          <a:p>
            <a:pPr marL="171450" indent="-171450">
              <a:buFont typeface="Arial" panose="020B0604020202020204" pitchFamily="34" charset="0"/>
              <a:buChar char="•"/>
            </a:pPr>
            <a:endParaRPr lang="en-US"/>
          </a:p>
          <a:p>
            <a:pPr marL="171450" indent="-171450">
              <a:buFont typeface="Arial" panose="020B0604020202020204" pitchFamily="34" charset="0"/>
              <a:buChar char="•"/>
            </a:pPr>
            <a:r>
              <a:rPr lang="en-US"/>
              <a:t>We designed and printed a 3D Model that Successfully houses our custom Antenna, Sensors, and NTAG chips while remaining compact. </a:t>
            </a:r>
          </a:p>
          <a:p>
            <a:pPr marL="171450" indent="-171450">
              <a:buFont typeface="Arial" panose="020B0604020202020204" pitchFamily="34" charset="0"/>
              <a:buChar char="•"/>
            </a:pPr>
            <a:endParaRPr lang="en-US"/>
          </a:p>
          <a:p>
            <a:pPr marL="171450" indent="-171450">
              <a:buFont typeface="Arial" panose="020B0604020202020204" pitchFamily="34" charset="0"/>
              <a:buChar char="•"/>
            </a:pPr>
            <a:r>
              <a:rPr lang="en-US"/>
              <a:t>Made a custom program to read data off the amiibo figures. </a:t>
            </a:r>
          </a:p>
          <a:p>
            <a:pPr marL="171450" indent="-171450">
              <a:buFont typeface="Arial" panose="020B0604020202020204" pitchFamily="34" charset="0"/>
              <a:buChar char="•"/>
            </a:pPr>
            <a:endParaRPr lang="en-US"/>
          </a:p>
        </p:txBody>
      </p:sp>
      <p:sp>
        <p:nvSpPr>
          <p:cNvPr id="4" name="Slide Number Placeholder 3"/>
          <p:cNvSpPr>
            <a:spLocks noGrp="1"/>
          </p:cNvSpPr>
          <p:nvPr>
            <p:ph type="sldNum" sz="quarter" idx="5"/>
          </p:nvPr>
        </p:nvSpPr>
        <p:spPr/>
        <p:txBody>
          <a:bodyPr/>
          <a:lstStyle/>
          <a:p>
            <a:fld id="{38E34831-5D6C-47D9-B479-787414884C2C}" type="slidenum">
              <a:rPr lang="en-US" smtClean="0"/>
              <a:t>5</a:t>
            </a:fld>
            <a:endParaRPr lang="en-US"/>
          </a:p>
        </p:txBody>
      </p:sp>
    </p:spTree>
    <p:extLst>
      <p:ext uri="{BB962C8B-B14F-4D97-AF65-F5344CB8AC3E}">
        <p14:creationId xmlns:p14="http://schemas.microsoft.com/office/powerpoint/2010/main" val="27286696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Austin</a:t>
            </a:r>
          </a:p>
          <a:p>
            <a:pPr marL="171450" indent="-171450">
              <a:buFont typeface="Arial" panose="020B0604020202020204" pitchFamily="34" charset="0"/>
              <a:buChar char="•"/>
            </a:pPr>
            <a:endParaRPr lang="en-US"/>
          </a:p>
          <a:p>
            <a:r>
              <a:rPr lang="en-US"/>
              <a:t>amiibo are figurines that include an NTAG215 chip, which allow interaction between the figurine and various Nintendo game systems through near field communication. These chips store static and dynamic data related to the character and games the figurine can interact with. Due to our familiarity with amiibo and documentation on their data, we felt that they would be the perfect item to use with our custom reader. Another reason we chose amiibo was because amiibo do not contain private data, such as that found on credit cards, IDs, and other security devices.</a:t>
            </a:r>
          </a:p>
        </p:txBody>
      </p:sp>
      <p:sp>
        <p:nvSpPr>
          <p:cNvPr id="4" name="Slide Number Placeholder 3"/>
          <p:cNvSpPr>
            <a:spLocks noGrp="1"/>
          </p:cNvSpPr>
          <p:nvPr>
            <p:ph type="sldNum" sz="quarter" idx="5"/>
          </p:nvPr>
        </p:nvSpPr>
        <p:spPr/>
        <p:txBody>
          <a:bodyPr/>
          <a:lstStyle/>
          <a:p>
            <a:fld id="{16FB45FD-8891-4CA4-AC04-277EE243436F}" type="slidenum">
              <a:rPr lang="en-US" smtClean="0"/>
              <a:t>6</a:t>
            </a:fld>
            <a:endParaRPr lang="en-US"/>
          </a:p>
        </p:txBody>
      </p:sp>
    </p:spTree>
    <p:extLst>
      <p:ext uri="{BB962C8B-B14F-4D97-AF65-F5344CB8AC3E}">
        <p14:creationId xmlns:p14="http://schemas.microsoft.com/office/powerpoint/2010/main" val="13284248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a:t>Dylan</a:t>
            </a:r>
          </a:p>
          <a:p>
            <a:pPr marL="171450" indent="-171450">
              <a:buFont typeface="Arial" panose="020B0604020202020204" pitchFamily="34" charset="0"/>
              <a:buChar char="•"/>
            </a:pPr>
            <a:endParaRPr lang="en-US"/>
          </a:p>
          <a:p>
            <a:pPr marL="171450" indent="-171450">
              <a:buFont typeface="Arial" panose="020B0604020202020204" pitchFamily="34" charset="0"/>
              <a:buChar char="•"/>
            </a:pPr>
            <a:r>
              <a:rPr lang="en-US"/>
              <a:t>There are two main components to using NFC technology: an Antenna (shown above by the Reader/Writer) and the NTAG chip (Shown above by the NFC Tag) </a:t>
            </a:r>
          </a:p>
          <a:p>
            <a:pPr marL="171450" indent="-171450">
              <a:buFont typeface="Arial" panose="020B0604020202020204" pitchFamily="34" charset="0"/>
              <a:buChar char="•"/>
            </a:pPr>
            <a:r>
              <a:rPr lang="en-US"/>
              <a:t>The Antenna requires 3 main parts: The Antenna, the Matching Circuit, and the Oscillator. </a:t>
            </a:r>
          </a:p>
          <a:p>
            <a:pPr marL="171450" indent="-171450">
              <a:buFont typeface="Arial" panose="020B0604020202020204" pitchFamily="34" charset="0"/>
              <a:buChar char="•"/>
            </a:pPr>
            <a:r>
              <a:rPr lang="en-US"/>
              <a:t>The Oscillator sends out a periodic electronic signal which basically “Pings” the surrounding area in an attempt to try an read an NFC tag. </a:t>
            </a:r>
          </a:p>
          <a:p>
            <a:pPr marL="171450" indent="-171450">
              <a:buFont typeface="Arial" panose="020B0604020202020204" pitchFamily="34" charset="0"/>
              <a:buChar char="•"/>
            </a:pPr>
            <a:r>
              <a:rPr lang="en-US"/>
              <a:t>The Matching Circuit is used to transfer nearly all of the power in the circuit to the load of the circuit by using reactive components like capacitors (in this case, the Antenna is the load)</a:t>
            </a:r>
          </a:p>
          <a:p>
            <a:pPr marL="171450" indent="-171450">
              <a:buFont typeface="Arial" panose="020B0604020202020204" pitchFamily="34" charset="0"/>
              <a:buChar char="•"/>
            </a:pPr>
            <a:r>
              <a:rPr lang="en-US"/>
              <a:t>The Antenna in this case will then have nearly maximum power being transferred to it and generate a magnetic field. This magnetic field will induce a current in the antenna in the NTAG chip. </a:t>
            </a:r>
          </a:p>
          <a:p>
            <a:pPr marL="171450" indent="-171450">
              <a:buFont typeface="Arial" panose="020B0604020202020204" pitchFamily="34" charset="0"/>
              <a:buChar char="•"/>
            </a:pPr>
            <a:r>
              <a:rPr lang="en-US"/>
              <a:t>After a current is induced in the NTAG chip, the NTAG chip is powered and then begins to send its data back to the NFC Antenna. </a:t>
            </a:r>
          </a:p>
          <a:p>
            <a:pPr marL="171450" indent="-171450">
              <a:buFont typeface="Arial" panose="020B0604020202020204" pitchFamily="34" charset="0"/>
              <a:buChar char="•"/>
            </a:pPr>
            <a:r>
              <a:rPr lang="en-US"/>
              <a:t>The Antenna was optimized to run at 13.56 MHz of frequency, and we used smith charts to concluded that our matching circuit and antenna would not only reach the specified 5 cm distance, but would also ensure maximum power transfer to the load. </a:t>
            </a:r>
          </a:p>
          <a:p>
            <a:pPr marL="171450" indent="-171450">
              <a:buFont typeface="Arial" panose="020B0604020202020204" pitchFamily="34" charset="0"/>
              <a:buChar char="•"/>
            </a:pPr>
            <a:endParaRPr lang="en-US"/>
          </a:p>
        </p:txBody>
      </p:sp>
      <p:sp>
        <p:nvSpPr>
          <p:cNvPr id="4" name="Slide Number Placeholder 3"/>
          <p:cNvSpPr>
            <a:spLocks noGrp="1"/>
          </p:cNvSpPr>
          <p:nvPr>
            <p:ph type="sldNum" sz="quarter" idx="5"/>
          </p:nvPr>
        </p:nvSpPr>
        <p:spPr/>
        <p:txBody>
          <a:bodyPr/>
          <a:lstStyle/>
          <a:p>
            <a:fld id="{16FB45FD-8891-4CA4-AC04-277EE243436F}" type="slidenum">
              <a:rPr lang="en-US" smtClean="0"/>
              <a:t>7</a:t>
            </a:fld>
            <a:endParaRPr lang="en-US"/>
          </a:p>
        </p:txBody>
      </p:sp>
    </p:spTree>
    <p:extLst>
      <p:ext uri="{BB962C8B-B14F-4D97-AF65-F5344CB8AC3E}">
        <p14:creationId xmlns:p14="http://schemas.microsoft.com/office/powerpoint/2010/main" val="7715734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90000"/>
              </a:lnSpc>
              <a:spcBef>
                <a:spcPts val="1000"/>
              </a:spcBef>
              <a:buFont typeface="Arial" panose="020B0604020202020204" pitchFamily="34" charset="0"/>
              <a:buNone/>
            </a:pPr>
            <a:r>
              <a:rPr lang="en-US" sz="1200"/>
              <a:t>Alex</a:t>
            </a:r>
          </a:p>
          <a:p>
            <a:pPr indent="-228600">
              <a:lnSpc>
                <a:spcPct val="90000"/>
              </a:lnSpc>
              <a:spcBef>
                <a:spcPts val="1000"/>
              </a:spcBef>
              <a:buFont typeface="Arial" panose="020B0604020202020204" pitchFamily="34" charset="0"/>
              <a:buChar char="•"/>
            </a:pPr>
            <a:endParaRPr lang="en-US" sz="1200"/>
          </a:p>
          <a:p>
            <a:pPr indent="-228600">
              <a:lnSpc>
                <a:spcPct val="90000"/>
              </a:lnSpc>
              <a:spcBef>
                <a:spcPts val="1000"/>
              </a:spcBef>
              <a:buFont typeface="Arial" panose="020B0604020202020204" pitchFamily="34" charset="0"/>
              <a:buChar char="•"/>
            </a:pPr>
            <a:r>
              <a:rPr lang="en-US" sz="1200"/>
              <a:t>Our first semester was used to create an effective NFC Antenna and calculating the needed specifications of the circuit for this board. </a:t>
            </a:r>
          </a:p>
          <a:p>
            <a:pPr indent="-228600">
              <a:lnSpc>
                <a:spcPct val="90000"/>
              </a:lnSpc>
              <a:spcBef>
                <a:spcPts val="1000"/>
              </a:spcBef>
              <a:buFont typeface="Arial" panose="020B0604020202020204" pitchFamily="34" charset="0"/>
              <a:buChar char="•"/>
            </a:pPr>
            <a:r>
              <a:rPr lang="en-US" sz="1200"/>
              <a:t>We eventually figured out the values that our components that would need to be used to effectively communicate at a distance of 5 cm.</a:t>
            </a:r>
          </a:p>
          <a:p>
            <a:pPr indent="-228600">
              <a:lnSpc>
                <a:spcPct val="90000"/>
              </a:lnSpc>
              <a:spcBef>
                <a:spcPts val="1000"/>
              </a:spcBef>
              <a:buFont typeface="Arial" panose="020B0604020202020204" pitchFamily="34" charset="0"/>
              <a:buChar char="•"/>
            </a:pPr>
            <a:r>
              <a:rPr lang="en-US" sz="1200"/>
              <a:t>According to simulations based off the NFC antenna circuit we created, we know our antenna mathematically works and should be optimal for our design</a:t>
            </a:r>
          </a:p>
          <a:p>
            <a:pPr indent="-228600">
              <a:lnSpc>
                <a:spcPct val="90000"/>
              </a:lnSpc>
              <a:spcBef>
                <a:spcPts val="1000"/>
              </a:spcBef>
              <a:buFont typeface="Arial" panose="020B0604020202020204" pitchFamily="34" charset="0"/>
              <a:buChar char="•"/>
            </a:pPr>
            <a:r>
              <a:rPr lang="en-US" sz="1200"/>
              <a:t>After having debugged the board, we were able to read the registers that exist on the chip.</a:t>
            </a:r>
          </a:p>
          <a:p>
            <a:pPr indent="-228600">
              <a:lnSpc>
                <a:spcPct val="90000"/>
              </a:lnSpc>
              <a:spcBef>
                <a:spcPts val="1000"/>
              </a:spcBef>
              <a:buFont typeface="Arial" panose="020B0604020202020204" pitchFamily="34" charset="0"/>
              <a:buChar char="•"/>
            </a:pPr>
            <a:r>
              <a:rPr lang="en-US" sz="1200"/>
              <a:t>We would need to purchase a development board from NXP in order to program these registers, which we do not have the budget for.</a:t>
            </a:r>
          </a:p>
          <a:p>
            <a:endParaRPr lang="en-US"/>
          </a:p>
        </p:txBody>
      </p:sp>
      <p:sp>
        <p:nvSpPr>
          <p:cNvPr id="4" name="Slide Number Placeholder 3"/>
          <p:cNvSpPr>
            <a:spLocks noGrp="1"/>
          </p:cNvSpPr>
          <p:nvPr>
            <p:ph type="sldNum" sz="quarter" idx="5"/>
          </p:nvPr>
        </p:nvSpPr>
        <p:spPr/>
        <p:txBody>
          <a:bodyPr/>
          <a:lstStyle/>
          <a:p>
            <a:fld id="{38E34831-5D6C-47D9-B479-787414884C2C}" type="slidenum">
              <a:rPr lang="en-US" smtClean="0"/>
              <a:t>8</a:t>
            </a:fld>
            <a:endParaRPr lang="en-US"/>
          </a:p>
        </p:txBody>
      </p:sp>
    </p:spTree>
    <p:extLst>
      <p:ext uri="{BB962C8B-B14F-4D97-AF65-F5344CB8AC3E}">
        <p14:creationId xmlns:p14="http://schemas.microsoft.com/office/powerpoint/2010/main" val="7039763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a:t>Alex</a:t>
            </a:r>
          </a:p>
          <a:p>
            <a:pPr marL="0" indent="0">
              <a:buFont typeface="Arial" panose="020B0604020202020204" pitchFamily="34" charset="0"/>
              <a:buNone/>
            </a:pPr>
            <a:endParaRPr lang="en-US"/>
          </a:p>
          <a:p>
            <a:pPr marL="171450" indent="-171450">
              <a:buFont typeface="Arial" panose="020B0604020202020204" pitchFamily="34" charset="0"/>
              <a:buChar char="•"/>
            </a:pPr>
            <a:endParaRPr lang="en-US"/>
          </a:p>
          <a:p>
            <a:pPr marL="171450" indent="-171450">
              <a:buFont typeface="Arial" panose="020B0604020202020204" pitchFamily="34" charset="0"/>
              <a:buChar char="•"/>
            </a:pPr>
            <a:r>
              <a:rPr lang="en-US"/>
              <a:t>This custom Motherboard handles all data management with the antennas</a:t>
            </a:r>
          </a:p>
          <a:p>
            <a:pPr marL="171450" indent="-171450">
              <a:buFont typeface="Arial" panose="020B0604020202020204" pitchFamily="34" charset="0"/>
              <a:buChar char="•"/>
            </a:pPr>
            <a:endParaRPr lang="en-US"/>
          </a:p>
          <a:p>
            <a:pPr marL="171450" indent="-171450">
              <a:buFont typeface="Arial" panose="020B0604020202020204" pitchFamily="34" charset="0"/>
              <a:buChar char="•"/>
            </a:pPr>
            <a:r>
              <a:rPr lang="en-US"/>
              <a:t>Uses the AT-Mega Chip, selected due to it giving us extra digital and analog pins to use.</a:t>
            </a:r>
          </a:p>
          <a:p>
            <a:pPr marL="171450" indent="-171450">
              <a:buFont typeface="Arial" panose="020B0604020202020204" pitchFamily="34" charset="0"/>
              <a:buChar char="•"/>
            </a:pPr>
            <a:endParaRPr lang="en-US"/>
          </a:p>
          <a:p>
            <a:pPr marL="171450" indent="-171450">
              <a:buFont typeface="Arial" panose="020B0604020202020204" pitchFamily="34" charset="0"/>
              <a:buChar char="•"/>
            </a:pPr>
            <a:r>
              <a:rPr lang="en-US"/>
              <a:t>JLCPCB messed up the microchip placements of our boards…. None of them work, touch more on next slide.</a:t>
            </a:r>
          </a:p>
        </p:txBody>
      </p:sp>
      <p:sp>
        <p:nvSpPr>
          <p:cNvPr id="4" name="Slide Number Placeholder 3"/>
          <p:cNvSpPr>
            <a:spLocks noGrp="1"/>
          </p:cNvSpPr>
          <p:nvPr>
            <p:ph type="sldNum" sz="quarter" idx="5"/>
          </p:nvPr>
        </p:nvSpPr>
        <p:spPr/>
        <p:txBody>
          <a:bodyPr/>
          <a:lstStyle/>
          <a:p>
            <a:fld id="{38E34831-5D6C-47D9-B479-787414884C2C}" type="slidenum">
              <a:rPr lang="en-US" smtClean="0"/>
              <a:t>9</a:t>
            </a:fld>
            <a:endParaRPr lang="en-US"/>
          </a:p>
        </p:txBody>
      </p:sp>
    </p:spTree>
    <p:extLst>
      <p:ext uri="{BB962C8B-B14F-4D97-AF65-F5344CB8AC3E}">
        <p14:creationId xmlns:p14="http://schemas.microsoft.com/office/powerpoint/2010/main" val="20060021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F9738-D6A3-8064-B92B-BEC80FD6C84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B60E787-5EFF-850D-5B19-76EE5FD18B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9481343-C3AB-F354-BD2C-BC3DB811C9AD}"/>
              </a:ext>
            </a:extLst>
          </p:cNvPr>
          <p:cNvSpPr>
            <a:spLocks noGrp="1"/>
          </p:cNvSpPr>
          <p:nvPr>
            <p:ph type="dt" sz="half" idx="10"/>
          </p:nvPr>
        </p:nvSpPr>
        <p:spPr/>
        <p:txBody>
          <a:bodyPr/>
          <a:lstStyle/>
          <a:p>
            <a:fld id="{8CB42F80-8C76-427A-965F-9AD8DE3BAA5F}" type="datetimeFigureOut">
              <a:rPr lang="en-US" smtClean="0"/>
              <a:t>5/1/2024</a:t>
            </a:fld>
            <a:endParaRPr lang="en-US"/>
          </a:p>
        </p:txBody>
      </p:sp>
      <p:sp>
        <p:nvSpPr>
          <p:cNvPr id="5" name="Footer Placeholder 4">
            <a:extLst>
              <a:ext uri="{FF2B5EF4-FFF2-40B4-BE49-F238E27FC236}">
                <a16:creationId xmlns:a16="http://schemas.microsoft.com/office/drawing/2014/main" id="{3F582FB6-AA8A-F5FF-84E8-57E9FA83DF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F0EF49-5936-86E9-E7B5-FDF3002AB055}"/>
              </a:ext>
            </a:extLst>
          </p:cNvPr>
          <p:cNvSpPr>
            <a:spLocks noGrp="1"/>
          </p:cNvSpPr>
          <p:nvPr>
            <p:ph type="sldNum" sz="quarter" idx="12"/>
          </p:nvPr>
        </p:nvSpPr>
        <p:spPr/>
        <p:txBody>
          <a:bodyPr/>
          <a:lstStyle/>
          <a:p>
            <a:fld id="{0D9A26F0-7299-489C-AEE7-C9A410EB4D91}" type="slidenum">
              <a:rPr lang="en-US" smtClean="0"/>
              <a:t>‹#›</a:t>
            </a:fld>
            <a:endParaRPr lang="en-US"/>
          </a:p>
        </p:txBody>
      </p:sp>
    </p:spTree>
    <p:extLst>
      <p:ext uri="{BB962C8B-B14F-4D97-AF65-F5344CB8AC3E}">
        <p14:creationId xmlns:p14="http://schemas.microsoft.com/office/powerpoint/2010/main" val="14525997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92149-7906-65E0-90DD-63A3BB76115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BDCC5EF-C8F5-9087-952F-C13535F3F13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834B84-2203-8C86-E322-E5859B8D477C}"/>
              </a:ext>
            </a:extLst>
          </p:cNvPr>
          <p:cNvSpPr>
            <a:spLocks noGrp="1"/>
          </p:cNvSpPr>
          <p:nvPr>
            <p:ph type="dt" sz="half" idx="10"/>
          </p:nvPr>
        </p:nvSpPr>
        <p:spPr/>
        <p:txBody>
          <a:bodyPr/>
          <a:lstStyle/>
          <a:p>
            <a:fld id="{8CB42F80-8C76-427A-965F-9AD8DE3BAA5F}" type="datetimeFigureOut">
              <a:rPr lang="en-US" smtClean="0"/>
              <a:t>5/1/2024</a:t>
            </a:fld>
            <a:endParaRPr lang="en-US"/>
          </a:p>
        </p:txBody>
      </p:sp>
      <p:sp>
        <p:nvSpPr>
          <p:cNvPr id="5" name="Footer Placeholder 4">
            <a:extLst>
              <a:ext uri="{FF2B5EF4-FFF2-40B4-BE49-F238E27FC236}">
                <a16:creationId xmlns:a16="http://schemas.microsoft.com/office/drawing/2014/main" id="{D00D7E6C-C6CD-4E36-9E45-B5251C3E2D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5D4B42-E277-7202-1552-1D0633533545}"/>
              </a:ext>
            </a:extLst>
          </p:cNvPr>
          <p:cNvSpPr>
            <a:spLocks noGrp="1"/>
          </p:cNvSpPr>
          <p:nvPr>
            <p:ph type="sldNum" sz="quarter" idx="12"/>
          </p:nvPr>
        </p:nvSpPr>
        <p:spPr/>
        <p:txBody>
          <a:bodyPr/>
          <a:lstStyle/>
          <a:p>
            <a:fld id="{0D9A26F0-7299-489C-AEE7-C9A410EB4D91}" type="slidenum">
              <a:rPr lang="en-US" smtClean="0"/>
              <a:t>‹#›</a:t>
            </a:fld>
            <a:endParaRPr lang="en-US"/>
          </a:p>
        </p:txBody>
      </p:sp>
    </p:spTree>
    <p:extLst>
      <p:ext uri="{BB962C8B-B14F-4D97-AF65-F5344CB8AC3E}">
        <p14:creationId xmlns:p14="http://schemas.microsoft.com/office/powerpoint/2010/main" val="115560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2556146-C457-D227-0115-CC32C7A5E84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E3493B1-084D-84B0-5EF4-FE06851C43B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92BE0A-0A2A-3115-31AB-120BBB8A81C3}"/>
              </a:ext>
            </a:extLst>
          </p:cNvPr>
          <p:cNvSpPr>
            <a:spLocks noGrp="1"/>
          </p:cNvSpPr>
          <p:nvPr>
            <p:ph type="dt" sz="half" idx="10"/>
          </p:nvPr>
        </p:nvSpPr>
        <p:spPr/>
        <p:txBody>
          <a:bodyPr/>
          <a:lstStyle/>
          <a:p>
            <a:fld id="{8CB42F80-8C76-427A-965F-9AD8DE3BAA5F}" type="datetimeFigureOut">
              <a:rPr lang="en-US" smtClean="0"/>
              <a:t>5/1/2024</a:t>
            </a:fld>
            <a:endParaRPr lang="en-US"/>
          </a:p>
        </p:txBody>
      </p:sp>
      <p:sp>
        <p:nvSpPr>
          <p:cNvPr id="5" name="Footer Placeholder 4">
            <a:extLst>
              <a:ext uri="{FF2B5EF4-FFF2-40B4-BE49-F238E27FC236}">
                <a16:creationId xmlns:a16="http://schemas.microsoft.com/office/drawing/2014/main" id="{3591D17F-7C24-7DDF-6A12-0C5AF70FC0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761BB1-86DF-A9AA-A4E3-B217BB3EFB2F}"/>
              </a:ext>
            </a:extLst>
          </p:cNvPr>
          <p:cNvSpPr>
            <a:spLocks noGrp="1"/>
          </p:cNvSpPr>
          <p:nvPr>
            <p:ph type="sldNum" sz="quarter" idx="12"/>
          </p:nvPr>
        </p:nvSpPr>
        <p:spPr/>
        <p:txBody>
          <a:bodyPr/>
          <a:lstStyle/>
          <a:p>
            <a:fld id="{0D9A26F0-7299-489C-AEE7-C9A410EB4D91}" type="slidenum">
              <a:rPr lang="en-US" smtClean="0"/>
              <a:t>‹#›</a:t>
            </a:fld>
            <a:endParaRPr lang="en-US"/>
          </a:p>
        </p:txBody>
      </p:sp>
    </p:spTree>
    <p:extLst>
      <p:ext uri="{BB962C8B-B14F-4D97-AF65-F5344CB8AC3E}">
        <p14:creationId xmlns:p14="http://schemas.microsoft.com/office/powerpoint/2010/main" val="39168612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235CE-CFD4-D663-EED8-7C3D880392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4BE296-2E3A-55E7-A4AD-B7F0F6719FF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3E83FC-B9F4-2352-B8E0-9018DA9C7452}"/>
              </a:ext>
            </a:extLst>
          </p:cNvPr>
          <p:cNvSpPr>
            <a:spLocks noGrp="1"/>
          </p:cNvSpPr>
          <p:nvPr>
            <p:ph type="dt" sz="half" idx="10"/>
          </p:nvPr>
        </p:nvSpPr>
        <p:spPr/>
        <p:txBody>
          <a:bodyPr/>
          <a:lstStyle/>
          <a:p>
            <a:fld id="{8CB42F80-8C76-427A-965F-9AD8DE3BAA5F}" type="datetimeFigureOut">
              <a:rPr lang="en-US" smtClean="0"/>
              <a:t>5/1/2024</a:t>
            </a:fld>
            <a:endParaRPr lang="en-US"/>
          </a:p>
        </p:txBody>
      </p:sp>
      <p:sp>
        <p:nvSpPr>
          <p:cNvPr id="5" name="Footer Placeholder 4">
            <a:extLst>
              <a:ext uri="{FF2B5EF4-FFF2-40B4-BE49-F238E27FC236}">
                <a16:creationId xmlns:a16="http://schemas.microsoft.com/office/drawing/2014/main" id="{9D46DFD5-824A-71EE-BC41-F10FAA2F48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7F17B9-D76A-51F9-3393-FF66D8D4203F}"/>
              </a:ext>
            </a:extLst>
          </p:cNvPr>
          <p:cNvSpPr>
            <a:spLocks noGrp="1"/>
          </p:cNvSpPr>
          <p:nvPr>
            <p:ph type="sldNum" sz="quarter" idx="12"/>
          </p:nvPr>
        </p:nvSpPr>
        <p:spPr/>
        <p:txBody>
          <a:bodyPr/>
          <a:lstStyle/>
          <a:p>
            <a:fld id="{0D9A26F0-7299-489C-AEE7-C9A410EB4D91}" type="slidenum">
              <a:rPr lang="en-US" smtClean="0"/>
              <a:t>‹#›</a:t>
            </a:fld>
            <a:endParaRPr lang="en-US"/>
          </a:p>
        </p:txBody>
      </p:sp>
    </p:spTree>
    <p:extLst>
      <p:ext uri="{BB962C8B-B14F-4D97-AF65-F5344CB8AC3E}">
        <p14:creationId xmlns:p14="http://schemas.microsoft.com/office/powerpoint/2010/main" val="16792203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9DC08-AB0A-B7B3-5E0E-43B6B112523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FB8D1BC-23C7-0D82-D201-E9745361B2F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EE3C2C3-AD7D-8CB3-DEDD-138C8620E7E6}"/>
              </a:ext>
            </a:extLst>
          </p:cNvPr>
          <p:cNvSpPr>
            <a:spLocks noGrp="1"/>
          </p:cNvSpPr>
          <p:nvPr>
            <p:ph type="dt" sz="half" idx="10"/>
          </p:nvPr>
        </p:nvSpPr>
        <p:spPr/>
        <p:txBody>
          <a:bodyPr/>
          <a:lstStyle/>
          <a:p>
            <a:fld id="{8CB42F80-8C76-427A-965F-9AD8DE3BAA5F}" type="datetimeFigureOut">
              <a:rPr lang="en-US" smtClean="0"/>
              <a:t>5/1/2024</a:t>
            </a:fld>
            <a:endParaRPr lang="en-US"/>
          </a:p>
        </p:txBody>
      </p:sp>
      <p:sp>
        <p:nvSpPr>
          <p:cNvPr id="5" name="Footer Placeholder 4">
            <a:extLst>
              <a:ext uri="{FF2B5EF4-FFF2-40B4-BE49-F238E27FC236}">
                <a16:creationId xmlns:a16="http://schemas.microsoft.com/office/drawing/2014/main" id="{D47F655F-F491-6D5F-35EE-47AFFD4925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D9333A-8A6E-627A-C6C9-A970F53BEE69}"/>
              </a:ext>
            </a:extLst>
          </p:cNvPr>
          <p:cNvSpPr>
            <a:spLocks noGrp="1"/>
          </p:cNvSpPr>
          <p:nvPr>
            <p:ph type="sldNum" sz="quarter" idx="12"/>
          </p:nvPr>
        </p:nvSpPr>
        <p:spPr/>
        <p:txBody>
          <a:bodyPr/>
          <a:lstStyle/>
          <a:p>
            <a:fld id="{0D9A26F0-7299-489C-AEE7-C9A410EB4D91}" type="slidenum">
              <a:rPr lang="en-US" smtClean="0"/>
              <a:t>‹#›</a:t>
            </a:fld>
            <a:endParaRPr lang="en-US"/>
          </a:p>
        </p:txBody>
      </p:sp>
    </p:spTree>
    <p:extLst>
      <p:ext uri="{BB962C8B-B14F-4D97-AF65-F5344CB8AC3E}">
        <p14:creationId xmlns:p14="http://schemas.microsoft.com/office/powerpoint/2010/main" val="1389046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99883-59FD-2AEE-0344-C7C99F2DCDA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5C94DB-7E87-5453-E76F-AD722634AEA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B4F9457-9F4A-6A34-20DF-ECA4D26B0D8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4913289-C839-66E7-D896-01498FBF51A2}"/>
              </a:ext>
            </a:extLst>
          </p:cNvPr>
          <p:cNvSpPr>
            <a:spLocks noGrp="1"/>
          </p:cNvSpPr>
          <p:nvPr>
            <p:ph type="dt" sz="half" idx="10"/>
          </p:nvPr>
        </p:nvSpPr>
        <p:spPr/>
        <p:txBody>
          <a:bodyPr/>
          <a:lstStyle/>
          <a:p>
            <a:fld id="{8CB42F80-8C76-427A-965F-9AD8DE3BAA5F}" type="datetimeFigureOut">
              <a:rPr lang="en-US" smtClean="0"/>
              <a:t>5/1/2024</a:t>
            </a:fld>
            <a:endParaRPr lang="en-US"/>
          </a:p>
        </p:txBody>
      </p:sp>
      <p:sp>
        <p:nvSpPr>
          <p:cNvPr id="6" name="Footer Placeholder 5">
            <a:extLst>
              <a:ext uri="{FF2B5EF4-FFF2-40B4-BE49-F238E27FC236}">
                <a16:creationId xmlns:a16="http://schemas.microsoft.com/office/drawing/2014/main" id="{706ADADD-AB5F-69C0-E20A-A7FA73D6B2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9D5A7B-66E6-BED5-7684-B8C1934EE674}"/>
              </a:ext>
            </a:extLst>
          </p:cNvPr>
          <p:cNvSpPr>
            <a:spLocks noGrp="1"/>
          </p:cNvSpPr>
          <p:nvPr>
            <p:ph type="sldNum" sz="quarter" idx="12"/>
          </p:nvPr>
        </p:nvSpPr>
        <p:spPr/>
        <p:txBody>
          <a:bodyPr/>
          <a:lstStyle/>
          <a:p>
            <a:fld id="{0D9A26F0-7299-489C-AEE7-C9A410EB4D91}" type="slidenum">
              <a:rPr lang="en-US" smtClean="0"/>
              <a:t>‹#›</a:t>
            </a:fld>
            <a:endParaRPr lang="en-US"/>
          </a:p>
        </p:txBody>
      </p:sp>
    </p:spTree>
    <p:extLst>
      <p:ext uri="{BB962C8B-B14F-4D97-AF65-F5344CB8AC3E}">
        <p14:creationId xmlns:p14="http://schemas.microsoft.com/office/powerpoint/2010/main" val="1074022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01146-AAC9-57C5-9555-F5432A27095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65FBB3E-C876-25E0-FF04-EBBB467DD5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C3CDA7-FC73-5894-EC22-DAA9E5A6ECA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F5DBD7D-92FC-8E0E-7C1F-27BB1CA4040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505C292-FC4C-DE30-9AA6-AB34E2AEECE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C47DA4B-35CB-B3B1-9D7D-B1A06507A4C7}"/>
              </a:ext>
            </a:extLst>
          </p:cNvPr>
          <p:cNvSpPr>
            <a:spLocks noGrp="1"/>
          </p:cNvSpPr>
          <p:nvPr>
            <p:ph type="dt" sz="half" idx="10"/>
          </p:nvPr>
        </p:nvSpPr>
        <p:spPr/>
        <p:txBody>
          <a:bodyPr/>
          <a:lstStyle/>
          <a:p>
            <a:fld id="{8CB42F80-8C76-427A-965F-9AD8DE3BAA5F}" type="datetimeFigureOut">
              <a:rPr lang="en-US" smtClean="0"/>
              <a:t>5/1/2024</a:t>
            </a:fld>
            <a:endParaRPr lang="en-US"/>
          </a:p>
        </p:txBody>
      </p:sp>
      <p:sp>
        <p:nvSpPr>
          <p:cNvPr id="8" name="Footer Placeholder 7">
            <a:extLst>
              <a:ext uri="{FF2B5EF4-FFF2-40B4-BE49-F238E27FC236}">
                <a16:creationId xmlns:a16="http://schemas.microsoft.com/office/drawing/2014/main" id="{B719C53C-201E-6864-5EC6-7BBD1AF144A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90B6FE5-85EC-B837-1AA0-B891ECC02DD9}"/>
              </a:ext>
            </a:extLst>
          </p:cNvPr>
          <p:cNvSpPr>
            <a:spLocks noGrp="1"/>
          </p:cNvSpPr>
          <p:nvPr>
            <p:ph type="sldNum" sz="quarter" idx="12"/>
          </p:nvPr>
        </p:nvSpPr>
        <p:spPr/>
        <p:txBody>
          <a:bodyPr/>
          <a:lstStyle/>
          <a:p>
            <a:fld id="{0D9A26F0-7299-489C-AEE7-C9A410EB4D91}" type="slidenum">
              <a:rPr lang="en-US" smtClean="0"/>
              <a:t>‹#›</a:t>
            </a:fld>
            <a:endParaRPr lang="en-US"/>
          </a:p>
        </p:txBody>
      </p:sp>
    </p:spTree>
    <p:extLst>
      <p:ext uri="{BB962C8B-B14F-4D97-AF65-F5344CB8AC3E}">
        <p14:creationId xmlns:p14="http://schemas.microsoft.com/office/powerpoint/2010/main" val="8651070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BE8BF-0C67-BC66-5BFF-31C3303B4B5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E75CE3C-C773-0B1B-880D-772FA1330B18}"/>
              </a:ext>
            </a:extLst>
          </p:cNvPr>
          <p:cNvSpPr>
            <a:spLocks noGrp="1"/>
          </p:cNvSpPr>
          <p:nvPr>
            <p:ph type="dt" sz="half" idx="10"/>
          </p:nvPr>
        </p:nvSpPr>
        <p:spPr/>
        <p:txBody>
          <a:bodyPr/>
          <a:lstStyle/>
          <a:p>
            <a:fld id="{8CB42F80-8C76-427A-965F-9AD8DE3BAA5F}" type="datetimeFigureOut">
              <a:rPr lang="en-US" smtClean="0"/>
              <a:t>5/1/2024</a:t>
            </a:fld>
            <a:endParaRPr lang="en-US"/>
          </a:p>
        </p:txBody>
      </p:sp>
      <p:sp>
        <p:nvSpPr>
          <p:cNvPr id="4" name="Footer Placeholder 3">
            <a:extLst>
              <a:ext uri="{FF2B5EF4-FFF2-40B4-BE49-F238E27FC236}">
                <a16:creationId xmlns:a16="http://schemas.microsoft.com/office/drawing/2014/main" id="{9EADA478-17AD-B5F8-70EE-D7A9DAE786E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2D20DF5-5B98-61DD-02B3-43FAD0E50BF5}"/>
              </a:ext>
            </a:extLst>
          </p:cNvPr>
          <p:cNvSpPr>
            <a:spLocks noGrp="1"/>
          </p:cNvSpPr>
          <p:nvPr>
            <p:ph type="sldNum" sz="quarter" idx="12"/>
          </p:nvPr>
        </p:nvSpPr>
        <p:spPr/>
        <p:txBody>
          <a:bodyPr/>
          <a:lstStyle/>
          <a:p>
            <a:fld id="{0D9A26F0-7299-489C-AEE7-C9A410EB4D91}" type="slidenum">
              <a:rPr lang="en-US" smtClean="0"/>
              <a:t>‹#›</a:t>
            </a:fld>
            <a:endParaRPr lang="en-US"/>
          </a:p>
        </p:txBody>
      </p:sp>
    </p:spTree>
    <p:extLst>
      <p:ext uri="{BB962C8B-B14F-4D97-AF65-F5344CB8AC3E}">
        <p14:creationId xmlns:p14="http://schemas.microsoft.com/office/powerpoint/2010/main" val="10868551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2C9FC6-6A74-37EC-121C-85B92E4322DC}"/>
              </a:ext>
            </a:extLst>
          </p:cNvPr>
          <p:cNvSpPr>
            <a:spLocks noGrp="1"/>
          </p:cNvSpPr>
          <p:nvPr>
            <p:ph type="dt" sz="half" idx="10"/>
          </p:nvPr>
        </p:nvSpPr>
        <p:spPr/>
        <p:txBody>
          <a:bodyPr/>
          <a:lstStyle/>
          <a:p>
            <a:fld id="{8CB42F80-8C76-427A-965F-9AD8DE3BAA5F}" type="datetimeFigureOut">
              <a:rPr lang="en-US" smtClean="0"/>
              <a:t>5/1/2024</a:t>
            </a:fld>
            <a:endParaRPr lang="en-US"/>
          </a:p>
        </p:txBody>
      </p:sp>
      <p:sp>
        <p:nvSpPr>
          <p:cNvPr id="3" name="Footer Placeholder 2">
            <a:extLst>
              <a:ext uri="{FF2B5EF4-FFF2-40B4-BE49-F238E27FC236}">
                <a16:creationId xmlns:a16="http://schemas.microsoft.com/office/drawing/2014/main" id="{D85446C3-0B6D-CE28-101C-7646CC89575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4EE828D-5365-709F-04B9-0055CFF4EB92}"/>
              </a:ext>
            </a:extLst>
          </p:cNvPr>
          <p:cNvSpPr>
            <a:spLocks noGrp="1"/>
          </p:cNvSpPr>
          <p:nvPr>
            <p:ph type="sldNum" sz="quarter" idx="12"/>
          </p:nvPr>
        </p:nvSpPr>
        <p:spPr/>
        <p:txBody>
          <a:bodyPr/>
          <a:lstStyle/>
          <a:p>
            <a:fld id="{0D9A26F0-7299-489C-AEE7-C9A410EB4D91}" type="slidenum">
              <a:rPr lang="en-US" smtClean="0"/>
              <a:t>‹#›</a:t>
            </a:fld>
            <a:endParaRPr lang="en-US"/>
          </a:p>
        </p:txBody>
      </p:sp>
    </p:spTree>
    <p:extLst>
      <p:ext uri="{BB962C8B-B14F-4D97-AF65-F5344CB8AC3E}">
        <p14:creationId xmlns:p14="http://schemas.microsoft.com/office/powerpoint/2010/main" val="40942848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8F9AD-29C0-D18C-7050-AD1EC492FB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D73E877-D224-17E8-1DE8-650E7F3EBA0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C55A927-CCE1-7E11-3F37-0E26DBB93B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1E86AF-4A4D-A92F-E9FE-54A578A9B8C9}"/>
              </a:ext>
            </a:extLst>
          </p:cNvPr>
          <p:cNvSpPr>
            <a:spLocks noGrp="1"/>
          </p:cNvSpPr>
          <p:nvPr>
            <p:ph type="dt" sz="half" idx="10"/>
          </p:nvPr>
        </p:nvSpPr>
        <p:spPr/>
        <p:txBody>
          <a:bodyPr/>
          <a:lstStyle/>
          <a:p>
            <a:fld id="{8CB42F80-8C76-427A-965F-9AD8DE3BAA5F}" type="datetimeFigureOut">
              <a:rPr lang="en-US" smtClean="0"/>
              <a:t>5/1/2024</a:t>
            </a:fld>
            <a:endParaRPr lang="en-US"/>
          </a:p>
        </p:txBody>
      </p:sp>
      <p:sp>
        <p:nvSpPr>
          <p:cNvPr id="6" name="Footer Placeholder 5">
            <a:extLst>
              <a:ext uri="{FF2B5EF4-FFF2-40B4-BE49-F238E27FC236}">
                <a16:creationId xmlns:a16="http://schemas.microsoft.com/office/drawing/2014/main" id="{49B16A29-5BBF-54F9-A923-A7267686E0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49A5A7-4840-B6B6-4157-E2426C68472A}"/>
              </a:ext>
            </a:extLst>
          </p:cNvPr>
          <p:cNvSpPr>
            <a:spLocks noGrp="1"/>
          </p:cNvSpPr>
          <p:nvPr>
            <p:ph type="sldNum" sz="quarter" idx="12"/>
          </p:nvPr>
        </p:nvSpPr>
        <p:spPr/>
        <p:txBody>
          <a:bodyPr/>
          <a:lstStyle/>
          <a:p>
            <a:fld id="{0D9A26F0-7299-489C-AEE7-C9A410EB4D91}" type="slidenum">
              <a:rPr lang="en-US" smtClean="0"/>
              <a:t>‹#›</a:t>
            </a:fld>
            <a:endParaRPr lang="en-US"/>
          </a:p>
        </p:txBody>
      </p:sp>
    </p:spTree>
    <p:extLst>
      <p:ext uri="{BB962C8B-B14F-4D97-AF65-F5344CB8AC3E}">
        <p14:creationId xmlns:p14="http://schemas.microsoft.com/office/powerpoint/2010/main" val="40020654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581DC-CD5B-EDF1-30B8-B4FE0F2CF3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63F33FB-959C-FFE6-F725-7F06C785609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383236B-737D-8F8A-5B9D-EF013ECECE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6DE7879-4B73-441F-67FE-CE08D27FC767}"/>
              </a:ext>
            </a:extLst>
          </p:cNvPr>
          <p:cNvSpPr>
            <a:spLocks noGrp="1"/>
          </p:cNvSpPr>
          <p:nvPr>
            <p:ph type="dt" sz="half" idx="10"/>
          </p:nvPr>
        </p:nvSpPr>
        <p:spPr/>
        <p:txBody>
          <a:bodyPr/>
          <a:lstStyle/>
          <a:p>
            <a:fld id="{8CB42F80-8C76-427A-965F-9AD8DE3BAA5F}" type="datetimeFigureOut">
              <a:rPr lang="en-US" smtClean="0"/>
              <a:t>5/1/2024</a:t>
            </a:fld>
            <a:endParaRPr lang="en-US"/>
          </a:p>
        </p:txBody>
      </p:sp>
      <p:sp>
        <p:nvSpPr>
          <p:cNvPr id="6" name="Footer Placeholder 5">
            <a:extLst>
              <a:ext uri="{FF2B5EF4-FFF2-40B4-BE49-F238E27FC236}">
                <a16:creationId xmlns:a16="http://schemas.microsoft.com/office/drawing/2014/main" id="{DFA3675E-C7F0-0BE5-C5C7-0EEACAEF37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326D22-4229-9340-06D7-73ABAA913FD4}"/>
              </a:ext>
            </a:extLst>
          </p:cNvPr>
          <p:cNvSpPr>
            <a:spLocks noGrp="1"/>
          </p:cNvSpPr>
          <p:nvPr>
            <p:ph type="sldNum" sz="quarter" idx="12"/>
          </p:nvPr>
        </p:nvSpPr>
        <p:spPr/>
        <p:txBody>
          <a:bodyPr/>
          <a:lstStyle/>
          <a:p>
            <a:fld id="{0D9A26F0-7299-489C-AEE7-C9A410EB4D91}" type="slidenum">
              <a:rPr lang="en-US" smtClean="0"/>
              <a:t>‹#›</a:t>
            </a:fld>
            <a:endParaRPr lang="en-US"/>
          </a:p>
        </p:txBody>
      </p:sp>
    </p:spTree>
    <p:extLst>
      <p:ext uri="{BB962C8B-B14F-4D97-AF65-F5344CB8AC3E}">
        <p14:creationId xmlns:p14="http://schemas.microsoft.com/office/powerpoint/2010/main" val="8480709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63F31FA-1A9F-8E77-85AD-AD6A12E89D7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8E90182-7743-A09E-65F8-AA0ECCBDAD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FE22B6-CBBC-DBD7-04DC-42610F32C99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B42F80-8C76-427A-965F-9AD8DE3BAA5F}" type="datetimeFigureOut">
              <a:rPr lang="en-US" smtClean="0"/>
              <a:t>5/1/2024</a:t>
            </a:fld>
            <a:endParaRPr lang="en-US"/>
          </a:p>
        </p:txBody>
      </p:sp>
      <p:sp>
        <p:nvSpPr>
          <p:cNvPr id="5" name="Footer Placeholder 4">
            <a:extLst>
              <a:ext uri="{FF2B5EF4-FFF2-40B4-BE49-F238E27FC236}">
                <a16:creationId xmlns:a16="http://schemas.microsoft.com/office/drawing/2014/main" id="{5478F432-D3E0-005D-644F-DAFB42AF1D9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482B97C-2E1D-CBF9-E9AA-3B6CD2EDDB2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9A26F0-7299-489C-AEE7-C9A410EB4D91}" type="slidenum">
              <a:rPr lang="en-US" smtClean="0"/>
              <a:t>‹#›</a:t>
            </a:fld>
            <a:endParaRPr lang="en-US"/>
          </a:p>
        </p:txBody>
      </p:sp>
    </p:spTree>
    <p:extLst>
      <p:ext uri="{BB962C8B-B14F-4D97-AF65-F5344CB8AC3E}">
        <p14:creationId xmlns:p14="http://schemas.microsoft.com/office/powerpoint/2010/main" val="3817240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6.svg"/></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jpe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4.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18/10/relationships/comments" Target="../comments/modernComment_10B_40A9B263.xm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Circuit board">
            <a:extLst>
              <a:ext uri="{FF2B5EF4-FFF2-40B4-BE49-F238E27FC236}">
                <a16:creationId xmlns:a16="http://schemas.microsoft.com/office/drawing/2014/main" id="{66720946-6AC1-DA32-8DEA-E4BFEDADFA50}"/>
              </a:ext>
            </a:extLst>
          </p:cNvPr>
          <p:cNvPicPr>
            <a:picLocks noChangeAspect="1"/>
          </p:cNvPicPr>
          <p:nvPr/>
        </p:nvPicPr>
        <p:blipFill rotWithShape="1">
          <a:blip r:embed="rId3"/>
          <a:srcRect t="15730"/>
          <a:stretch/>
        </p:blipFill>
        <p:spPr>
          <a:xfrm>
            <a:off x="-3047" y="10"/>
            <a:ext cx="12191999" cy="6857990"/>
          </a:xfrm>
          <a:prstGeom prst="rect">
            <a:avLst/>
          </a:prstGeom>
        </p:spPr>
      </p:pic>
      <p:sp>
        <p:nvSpPr>
          <p:cNvPr id="15" name="Rectangle 14">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B87AA6-8B55-A882-199A-D2DD23CEBECC}"/>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Custom NFC Antenna PCB &amp; Data Transfer </a:t>
            </a:r>
          </a:p>
        </p:txBody>
      </p:sp>
      <p:sp>
        <p:nvSpPr>
          <p:cNvPr id="3" name="Subtitle 2">
            <a:extLst>
              <a:ext uri="{FF2B5EF4-FFF2-40B4-BE49-F238E27FC236}">
                <a16:creationId xmlns:a16="http://schemas.microsoft.com/office/drawing/2014/main" id="{8D80322B-B22F-A13A-4EE2-07E30208FB6D}"/>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US" sz="2200">
              <a:solidFill>
                <a:srgbClr val="FFFFFF"/>
              </a:solidFill>
            </a:endParaRPr>
          </a:p>
          <a:p>
            <a:endParaRPr lang="en-US" sz="2200">
              <a:solidFill>
                <a:srgbClr val="FFFFFF"/>
              </a:solidFill>
            </a:endParaRPr>
          </a:p>
          <a:p>
            <a:r>
              <a:rPr lang="en-US" sz="2200">
                <a:solidFill>
                  <a:srgbClr val="FFFFFF"/>
                </a:solidFill>
              </a:rPr>
              <a:t>Joaquin Sabin, Dylan Robens, Austin Weber, Alex Schroeder</a:t>
            </a:r>
          </a:p>
        </p:txBody>
      </p:sp>
    </p:spTree>
    <p:extLst>
      <p:ext uri="{BB962C8B-B14F-4D97-AF65-F5344CB8AC3E}">
        <p14:creationId xmlns:p14="http://schemas.microsoft.com/office/powerpoint/2010/main" val="3573058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4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F81D12-53C9-A040-D871-EDFF9EBE7B6F}"/>
              </a:ext>
            </a:extLst>
          </p:cNvPr>
          <p:cNvSpPr>
            <a:spLocks noGrp="1"/>
          </p:cNvSpPr>
          <p:nvPr>
            <p:ph type="title"/>
          </p:nvPr>
        </p:nvSpPr>
        <p:spPr>
          <a:xfrm>
            <a:off x="1171074" y="1396686"/>
            <a:ext cx="3240506" cy="4064628"/>
          </a:xfrm>
        </p:spPr>
        <p:txBody>
          <a:bodyPr>
            <a:normAutofit/>
          </a:bodyPr>
          <a:lstStyle/>
          <a:p>
            <a:r>
              <a:rPr lang="en-US" sz="3700">
                <a:solidFill>
                  <a:srgbClr val="FFFFFF"/>
                </a:solidFill>
              </a:rPr>
              <a:t>Manufacturing Issues</a:t>
            </a:r>
          </a:p>
        </p:txBody>
      </p:sp>
      <p:sp>
        <p:nvSpPr>
          <p:cNvPr id="12" name="Arc 11">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FDDB02E3-43E5-89C4-2435-090F672D6101}"/>
              </a:ext>
            </a:extLst>
          </p:cNvPr>
          <p:cNvSpPr>
            <a:spLocks noGrp="1"/>
          </p:cNvSpPr>
          <p:nvPr>
            <p:ph idx="1"/>
          </p:nvPr>
        </p:nvSpPr>
        <p:spPr>
          <a:xfrm>
            <a:off x="5370153" y="1526033"/>
            <a:ext cx="5536397" cy="3935281"/>
          </a:xfrm>
        </p:spPr>
        <p:txBody>
          <a:bodyPr>
            <a:normAutofit/>
          </a:bodyPr>
          <a:lstStyle/>
          <a:p>
            <a:r>
              <a:rPr lang="en-US" sz="2200"/>
              <a:t>Utilized pick and place to fabricate boards</a:t>
            </a:r>
          </a:p>
          <a:p>
            <a:endParaRPr lang="en-US" sz="2200"/>
          </a:p>
          <a:p>
            <a:r>
              <a:rPr lang="en-US" sz="2200"/>
              <a:t>Part availability constraints due to limited stock</a:t>
            </a:r>
          </a:p>
          <a:p>
            <a:endParaRPr lang="en-US" sz="2200"/>
          </a:p>
          <a:p>
            <a:r>
              <a:rPr lang="en-US" sz="2200"/>
              <a:t>Global sourcing of parts caused delays</a:t>
            </a:r>
          </a:p>
          <a:p>
            <a:endParaRPr lang="en-US" sz="2200"/>
          </a:p>
          <a:p>
            <a:r>
              <a:rPr lang="en-US" sz="2200"/>
              <a:t>Part naming conventions caused orientation issues on Arduino Boards</a:t>
            </a:r>
          </a:p>
          <a:p>
            <a:endParaRPr lang="en-US" sz="2200"/>
          </a:p>
          <a:p>
            <a:endParaRPr lang="en-US" sz="2200"/>
          </a:p>
        </p:txBody>
      </p:sp>
    </p:spTree>
    <p:extLst>
      <p:ext uri="{BB962C8B-B14F-4D97-AF65-F5344CB8AC3E}">
        <p14:creationId xmlns:p14="http://schemas.microsoft.com/office/powerpoint/2010/main" val="11828267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87B18-A168-675C-91EB-A7E447BCB015}"/>
              </a:ext>
            </a:extLst>
          </p:cNvPr>
          <p:cNvSpPr>
            <a:spLocks noGrp="1"/>
          </p:cNvSpPr>
          <p:nvPr>
            <p:ph type="title"/>
          </p:nvPr>
        </p:nvSpPr>
        <p:spPr>
          <a:xfrm>
            <a:off x="640080" y="4777739"/>
            <a:ext cx="3418990" cy="1412119"/>
          </a:xfrm>
        </p:spPr>
        <p:txBody>
          <a:bodyPr vert="horz" lIns="91440" tIns="45720" rIns="91440" bIns="45720" rtlCol="0" anchor="ctr">
            <a:normAutofit/>
          </a:bodyPr>
          <a:lstStyle/>
          <a:p>
            <a:r>
              <a:rPr lang="en-US" sz="4800"/>
              <a:t>3D Model</a:t>
            </a:r>
          </a:p>
        </p:txBody>
      </p:sp>
      <p:pic>
        <p:nvPicPr>
          <p:cNvPr id="5" name="Content Placeholder 4">
            <a:extLst>
              <a:ext uri="{FF2B5EF4-FFF2-40B4-BE49-F238E27FC236}">
                <a16:creationId xmlns:a16="http://schemas.microsoft.com/office/drawing/2014/main" id="{63EDA2CA-8F18-B11C-CA4B-E6FC64D0D321}"/>
              </a:ext>
            </a:extLst>
          </p:cNvPr>
          <p:cNvPicPr>
            <a:picLocks noGrp="1" noChangeAspect="1"/>
          </p:cNvPicPr>
          <p:nvPr>
            <p:ph idx="1"/>
          </p:nvPr>
        </p:nvPicPr>
        <p:blipFill rotWithShape="1">
          <a:blip r:embed="rId3"/>
          <a:srcRect t="25547" b="4568"/>
          <a:stretch/>
        </p:blipFill>
        <p:spPr>
          <a:xfrm>
            <a:off x="20" y="10"/>
            <a:ext cx="12191980" cy="4558420"/>
          </a:xfrm>
          <a:custGeom>
            <a:avLst/>
            <a:gdLst/>
            <a:ahLst/>
            <a:cxnLst/>
            <a:rect l="l" t="t" r="r" b="b"/>
            <a:pathLst>
              <a:path w="12188952" h="4558430">
                <a:moveTo>
                  <a:pt x="6789701" y="4490221"/>
                </a:moveTo>
                <a:lnTo>
                  <a:pt x="6788702" y="4490299"/>
                </a:lnTo>
                <a:lnTo>
                  <a:pt x="6788476" y="4490833"/>
                </a:lnTo>
                <a:close/>
                <a:moveTo>
                  <a:pt x="0" y="0"/>
                </a:moveTo>
                <a:lnTo>
                  <a:pt x="12188952" y="0"/>
                </a:lnTo>
                <a:lnTo>
                  <a:pt x="12188952" y="3596895"/>
                </a:lnTo>
                <a:lnTo>
                  <a:pt x="12061096" y="3635026"/>
                </a:lnTo>
                <a:cubicBezTo>
                  <a:pt x="11933500" y="3671240"/>
                  <a:pt x="11805390" y="3705769"/>
                  <a:pt x="11676800" y="3738601"/>
                </a:cubicBezTo>
                <a:cubicBezTo>
                  <a:pt x="11262789" y="3846108"/>
                  <a:pt x="10845343" y="3939710"/>
                  <a:pt x="10425355" y="4022140"/>
                </a:cubicBezTo>
                <a:cubicBezTo>
                  <a:pt x="10092810" y="4087351"/>
                  <a:pt x="9759033" y="4145748"/>
                  <a:pt x="9424022" y="4197302"/>
                </a:cubicBezTo>
                <a:cubicBezTo>
                  <a:pt x="9102997" y="4246959"/>
                  <a:pt x="8781133" y="4291526"/>
                  <a:pt x="8458419" y="4331003"/>
                </a:cubicBezTo>
                <a:cubicBezTo>
                  <a:pt x="8211360" y="4361169"/>
                  <a:pt x="7963792" y="4386742"/>
                  <a:pt x="7715970" y="4410950"/>
                </a:cubicBezTo>
                <a:lnTo>
                  <a:pt x="6951716" y="4476730"/>
                </a:lnTo>
                <a:lnTo>
                  <a:pt x="6936303" y="4478801"/>
                </a:lnTo>
                <a:lnTo>
                  <a:pt x="6790448" y="4490162"/>
                </a:lnTo>
                <a:lnTo>
                  <a:pt x="6799941" y="4491982"/>
                </a:lnTo>
                <a:cubicBezTo>
                  <a:pt x="6811623" y="4492448"/>
                  <a:pt x="6823734" y="4490275"/>
                  <a:pt x="6835432" y="4490275"/>
                </a:cubicBezTo>
                <a:cubicBezTo>
                  <a:pt x="6851580" y="4490275"/>
                  <a:pt x="6867729" y="4487668"/>
                  <a:pt x="6884003" y="4487297"/>
                </a:cubicBezTo>
                <a:cubicBezTo>
                  <a:pt x="7115805" y="4481835"/>
                  <a:pt x="7347351" y="4469668"/>
                  <a:pt x="7578771" y="4454770"/>
                </a:cubicBezTo>
                <a:cubicBezTo>
                  <a:pt x="7927552" y="4432302"/>
                  <a:pt x="8276080" y="4404123"/>
                  <a:pt x="8623845" y="4367873"/>
                </a:cubicBezTo>
                <a:cubicBezTo>
                  <a:pt x="8909939" y="4338575"/>
                  <a:pt x="9195310" y="4303940"/>
                  <a:pt x="9479970" y="4263967"/>
                </a:cubicBezTo>
                <a:cubicBezTo>
                  <a:pt x="9864901" y="4209593"/>
                  <a:pt x="10248014" y="4144879"/>
                  <a:pt x="10629308" y="4069810"/>
                </a:cubicBezTo>
                <a:cubicBezTo>
                  <a:pt x="11090114" y="3978690"/>
                  <a:pt x="11546975" y="3871184"/>
                  <a:pt x="11998498" y="3743816"/>
                </a:cubicBezTo>
                <a:lnTo>
                  <a:pt x="12188952" y="3687715"/>
                </a:lnTo>
                <a:lnTo>
                  <a:pt x="12188952" y="3742439"/>
                </a:lnTo>
                <a:lnTo>
                  <a:pt x="11829257" y="3846853"/>
                </a:lnTo>
                <a:cubicBezTo>
                  <a:pt x="11534769" y="3926550"/>
                  <a:pt x="11238120" y="3997436"/>
                  <a:pt x="10939183" y="4061368"/>
                </a:cubicBezTo>
                <a:cubicBezTo>
                  <a:pt x="10622824" y="4129150"/>
                  <a:pt x="10304941" y="4189147"/>
                  <a:pt x="9985530" y="4241373"/>
                </a:cubicBezTo>
                <a:cubicBezTo>
                  <a:pt x="9720036" y="4284822"/>
                  <a:pt x="9453814" y="4323467"/>
                  <a:pt x="9186882" y="4357320"/>
                </a:cubicBezTo>
                <a:cubicBezTo>
                  <a:pt x="8984197" y="4382894"/>
                  <a:pt x="8781514" y="4406977"/>
                  <a:pt x="8578198" y="4426839"/>
                </a:cubicBezTo>
                <a:cubicBezTo>
                  <a:pt x="8340547" y="4449559"/>
                  <a:pt x="8102644" y="4471034"/>
                  <a:pt x="7864358" y="4488290"/>
                </a:cubicBezTo>
                <a:cubicBezTo>
                  <a:pt x="7554994" y="4510634"/>
                  <a:pt x="7245502" y="4528512"/>
                  <a:pt x="6935502" y="4539684"/>
                </a:cubicBezTo>
                <a:cubicBezTo>
                  <a:pt x="6782917" y="4545147"/>
                  <a:pt x="6630334" y="4548995"/>
                  <a:pt x="6477750" y="4553587"/>
                </a:cubicBezTo>
                <a:cubicBezTo>
                  <a:pt x="6439195" y="4551503"/>
                  <a:pt x="6400529" y="4553128"/>
                  <a:pt x="6362294" y="4558430"/>
                </a:cubicBezTo>
                <a:lnTo>
                  <a:pt x="6057129" y="4558430"/>
                </a:lnTo>
                <a:lnTo>
                  <a:pt x="5977784" y="4553836"/>
                </a:lnTo>
                <a:cubicBezTo>
                  <a:pt x="5740261" y="4541423"/>
                  <a:pt x="5502739" y="4527644"/>
                  <a:pt x="5265087" y="4517587"/>
                </a:cubicBezTo>
                <a:cubicBezTo>
                  <a:pt x="4958267" y="4505171"/>
                  <a:pt x="4651826" y="4484691"/>
                  <a:pt x="4346277" y="4455517"/>
                </a:cubicBezTo>
                <a:cubicBezTo>
                  <a:pt x="4021654" y="4424605"/>
                  <a:pt x="3697795" y="4389970"/>
                  <a:pt x="3373045" y="4356948"/>
                </a:cubicBezTo>
                <a:cubicBezTo>
                  <a:pt x="3035412" y="4322686"/>
                  <a:pt x="2698456" y="4283047"/>
                  <a:pt x="2362173" y="4238021"/>
                </a:cubicBezTo>
                <a:cubicBezTo>
                  <a:pt x="1984692" y="4187868"/>
                  <a:pt x="1608364" y="4130142"/>
                  <a:pt x="1233177" y="4064845"/>
                </a:cubicBezTo>
                <a:cubicBezTo>
                  <a:pt x="842181" y="3996132"/>
                  <a:pt x="453758" y="3917644"/>
                  <a:pt x="68500" y="3825138"/>
                </a:cubicBezTo>
                <a:lnTo>
                  <a:pt x="0" y="3807783"/>
                </a:lnTo>
                <a:lnTo>
                  <a:pt x="0" y="3751294"/>
                </a:lnTo>
                <a:lnTo>
                  <a:pt x="72441" y="3770071"/>
                </a:lnTo>
                <a:cubicBezTo>
                  <a:pt x="247961" y="3812249"/>
                  <a:pt x="424164" y="3851509"/>
                  <a:pt x="600716" y="3888441"/>
                </a:cubicBezTo>
                <a:cubicBezTo>
                  <a:pt x="988279" y="3969255"/>
                  <a:pt x="1378133" y="4038153"/>
                  <a:pt x="1769512" y="4098609"/>
                </a:cubicBezTo>
                <a:cubicBezTo>
                  <a:pt x="2052426" y="4142185"/>
                  <a:pt x="2335725" y="4182282"/>
                  <a:pt x="2613554" y="4215551"/>
                </a:cubicBezTo>
                <a:cubicBezTo>
                  <a:pt x="2605544" y="4218158"/>
                  <a:pt x="2594611" y="4208102"/>
                  <a:pt x="2581134" y="4205620"/>
                </a:cubicBezTo>
                <a:cubicBezTo>
                  <a:pt x="2087178" y="4113668"/>
                  <a:pt x="1597684" y="4002775"/>
                  <a:pt x="1112635" y="3872923"/>
                </a:cubicBezTo>
                <a:cubicBezTo>
                  <a:pt x="880453" y="3810852"/>
                  <a:pt x="649713" y="3744374"/>
                  <a:pt x="420412" y="3673490"/>
                </a:cubicBezTo>
                <a:lnTo>
                  <a:pt x="0" y="3534573"/>
                </a:lnTo>
                <a:close/>
              </a:path>
            </a:pathLst>
          </a:custGeom>
        </p:spPr>
      </p:pic>
      <p:sp>
        <p:nvSpPr>
          <p:cNvPr id="6" name="TextBox 5">
            <a:extLst>
              <a:ext uri="{FF2B5EF4-FFF2-40B4-BE49-F238E27FC236}">
                <a16:creationId xmlns:a16="http://schemas.microsoft.com/office/drawing/2014/main" id="{318749CC-5B01-0EB6-19F7-F090A4C08ED6}"/>
              </a:ext>
            </a:extLst>
          </p:cNvPr>
          <p:cNvSpPr txBox="1"/>
          <p:nvPr/>
        </p:nvSpPr>
        <p:spPr>
          <a:xfrm>
            <a:off x="4684119" y="4713288"/>
            <a:ext cx="6897626" cy="1989854"/>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a:t>Used CAD software to create a custom housing</a:t>
            </a:r>
          </a:p>
          <a:p>
            <a:pPr indent="-228600">
              <a:lnSpc>
                <a:spcPct val="90000"/>
              </a:lnSpc>
              <a:spcAft>
                <a:spcPts val="600"/>
              </a:spcAft>
              <a:buFont typeface="Arial" panose="020B0604020202020204" pitchFamily="34" charset="0"/>
              <a:buChar char="•"/>
            </a:pPr>
            <a:endParaRPr lang="en-US"/>
          </a:p>
          <a:p>
            <a:pPr indent="-228600">
              <a:lnSpc>
                <a:spcPct val="90000"/>
              </a:lnSpc>
              <a:spcAft>
                <a:spcPts val="600"/>
              </a:spcAft>
              <a:buFont typeface="Arial" panose="020B0604020202020204" pitchFamily="34" charset="0"/>
              <a:buChar char="•"/>
            </a:pPr>
            <a:r>
              <a:rPr lang="en-US"/>
              <a:t>Many redesigns for easy assembly and structural security</a:t>
            </a:r>
          </a:p>
          <a:p>
            <a:pPr indent="-228600">
              <a:lnSpc>
                <a:spcPct val="90000"/>
              </a:lnSpc>
              <a:spcAft>
                <a:spcPts val="600"/>
              </a:spcAft>
              <a:buFont typeface="Arial" panose="020B0604020202020204" pitchFamily="34" charset="0"/>
              <a:buChar char="•"/>
            </a:pPr>
            <a:endParaRPr lang="en-US"/>
          </a:p>
          <a:p>
            <a:pPr indent="-228600">
              <a:lnSpc>
                <a:spcPct val="90000"/>
              </a:lnSpc>
              <a:spcAft>
                <a:spcPts val="600"/>
              </a:spcAft>
              <a:buFont typeface="Arial" panose="020B0604020202020204" pitchFamily="34" charset="0"/>
              <a:buChar char="•"/>
            </a:pPr>
            <a:r>
              <a:rPr lang="en-US"/>
              <a:t>Design allows for easy access to internals when needed</a:t>
            </a:r>
          </a:p>
          <a:p>
            <a:pPr indent="-228600">
              <a:lnSpc>
                <a:spcPct val="90000"/>
              </a:lnSpc>
              <a:spcAft>
                <a:spcPts val="600"/>
              </a:spcAft>
              <a:buFont typeface="Arial" panose="020B0604020202020204" pitchFamily="34" charset="0"/>
              <a:buChar char="•"/>
            </a:pPr>
            <a:endParaRPr lang="en-US"/>
          </a:p>
        </p:txBody>
      </p:sp>
    </p:spTree>
    <p:extLst>
      <p:ext uri="{BB962C8B-B14F-4D97-AF65-F5344CB8AC3E}">
        <p14:creationId xmlns:p14="http://schemas.microsoft.com/office/powerpoint/2010/main" val="21769359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helf with a light in it&#10;&#10;Description automatically generated with medium confidence">
            <a:extLst>
              <a:ext uri="{FF2B5EF4-FFF2-40B4-BE49-F238E27FC236}">
                <a16:creationId xmlns:a16="http://schemas.microsoft.com/office/drawing/2014/main" id="{69EA7F04-FBC8-C3AC-8FC8-DB004B0384AC}"/>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047" y="10"/>
            <a:ext cx="12191999" cy="6857990"/>
          </a:xfrm>
          <a:prstGeom prst="rect">
            <a:avLst/>
          </a:prstGeom>
        </p:spPr>
      </p:pic>
      <p:sp>
        <p:nvSpPr>
          <p:cNvPr id="12" name="Rectangle 11">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D6F88E-BC7E-093D-7EE4-93AF28CFBB47}"/>
              </a:ext>
            </a:extLst>
          </p:cNvPr>
          <p:cNvSpPr>
            <a:spLocks noGrp="1"/>
          </p:cNvSpPr>
          <p:nvPr>
            <p:ph type="title"/>
          </p:nvPr>
        </p:nvSpPr>
        <p:spPr>
          <a:xfrm>
            <a:off x="1100051" y="5049950"/>
            <a:ext cx="10058400" cy="855550"/>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a:solidFill>
                  <a:srgbClr val="FFFFFF"/>
                </a:solidFill>
              </a:rPr>
              <a:t>Full 3D Model </a:t>
            </a:r>
          </a:p>
        </p:txBody>
      </p:sp>
    </p:spTree>
    <p:extLst>
      <p:ext uri="{BB962C8B-B14F-4D97-AF65-F5344CB8AC3E}">
        <p14:creationId xmlns:p14="http://schemas.microsoft.com/office/powerpoint/2010/main" val="121660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5D3F1-CD11-7928-D8D3-82A674E277CB}"/>
              </a:ext>
            </a:extLst>
          </p:cNvPr>
          <p:cNvSpPr>
            <a:spLocks noGrp="1"/>
          </p:cNvSpPr>
          <p:nvPr>
            <p:ph type="title"/>
          </p:nvPr>
        </p:nvSpPr>
        <p:spPr>
          <a:xfrm>
            <a:off x="6094105" y="802955"/>
            <a:ext cx="4977976" cy="1454051"/>
          </a:xfrm>
        </p:spPr>
        <p:txBody>
          <a:bodyPr>
            <a:normAutofit/>
          </a:bodyPr>
          <a:lstStyle/>
          <a:p>
            <a:r>
              <a:rPr lang="en-US" sz="3600">
                <a:solidFill>
                  <a:schemeClr val="tx2"/>
                </a:solidFill>
              </a:rPr>
              <a:t>Struggles we faced along the way</a:t>
            </a:r>
          </a:p>
        </p:txBody>
      </p:sp>
      <p:pic>
        <p:nvPicPr>
          <p:cNvPr id="7" name="Graphic 6" descr="Robot">
            <a:extLst>
              <a:ext uri="{FF2B5EF4-FFF2-40B4-BE49-F238E27FC236}">
                <a16:creationId xmlns:a16="http://schemas.microsoft.com/office/drawing/2014/main" id="{A4A3C5BE-454F-3E19-E293-CA3EA132601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6951" y="1793846"/>
            <a:ext cx="3620021" cy="3620021"/>
          </a:xfrm>
          <a:prstGeom prst="rect">
            <a:avLst/>
          </a:prstGeom>
        </p:spPr>
      </p:pic>
      <p:sp>
        <p:nvSpPr>
          <p:cNvPr id="3" name="Content Placeholder 2">
            <a:extLst>
              <a:ext uri="{FF2B5EF4-FFF2-40B4-BE49-F238E27FC236}">
                <a16:creationId xmlns:a16="http://schemas.microsoft.com/office/drawing/2014/main" id="{42C9BB87-75A3-CC46-ABCC-54763941AED8}"/>
              </a:ext>
            </a:extLst>
          </p:cNvPr>
          <p:cNvSpPr>
            <a:spLocks noGrp="1"/>
          </p:cNvSpPr>
          <p:nvPr>
            <p:ph idx="1"/>
          </p:nvPr>
        </p:nvSpPr>
        <p:spPr>
          <a:xfrm>
            <a:off x="6090574" y="2440950"/>
            <a:ext cx="4977578" cy="3620021"/>
          </a:xfrm>
        </p:spPr>
        <p:txBody>
          <a:bodyPr anchor="ctr">
            <a:normAutofit/>
          </a:bodyPr>
          <a:lstStyle/>
          <a:p>
            <a:r>
              <a:rPr lang="en-US" sz="1800">
                <a:solidFill>
                  <a:schemeClr val="tx2"/>
                </a:solidFill>
              </a:rPr>
              <a:t>The NFC chip we used is very new</a:t>
            </a:r>
          </a:p>
          <a:p>
            <a:r>
              <a:rPr lang="en-US" sz="1800">
                <a:solidFill>
                  <a:schemeClr val="tx2"/>
                </a:solidFill>
              </a:rPr>
              <a:t>3D printer structural issues</a:t>
            </a:r>
          </a:p>
          <a:p>
            <a:r>
              <a:rPr lang="en-US" sz="1800">
                <a:solidFill>
                  <a:schemeClr val="tx2"/>
                </a:solidFill>
              </a:rPr>
              <a:t>JLCPCB delays messed up our timeline</a:t>
            </a:r>
          </a:p>
          <a:p>
            <a:r>
              <a:rPr lang="en-US" sz="1800">
                <a:solidFill>
                  <a:schemeClr val="tx2"/>
                </a:solidFill>
              </a:rPr>
              <a:t>JLCPCB globally sourcing parts</a:t>
            </a:r>
          </a:p>
          <a:p>
            <a:r>
              <a:rPr lang="en-US" sz="1800">
                <a:solidFill>
                  <a:schemeClr val="tx2"/>
                </a:solidFill>
              </a:rPr>
              <a:t>JLCPCB incorrectly placed components</a:t>
            </a:r>
          </a:p>
          <a:p>
            <a:endParaRPr lang="en-US" sz="1800">
              <a:solidFill>
                <a:schemeClr val="tx2"/>
              </a:solidFill>
            </a:endParaRPr>
          </a:p>
          <a:p>
            <a:endParaRPr lang="en-US" sz="1800">
              <a:solidFill>
                <a:schemeClr val="tx2"/>
              </a:solidFill>
            </a:endParaRPr>
          </a:p>
        </p:txBody>
      </p:sp>
    </p:spTree>
    <p:extLst>
      <p:ext uri="{BB962C8B-B14F-4D97-AF65-F5344CB8AC3E}">
        <p14:creationId xmlns:p14="http://schemas.microsoft.com/office/powerpoint/2010/main" val="27206935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E66C7-ED49-CA94-32F6-B71439449224}"/>
              </a:ext>
            </a:extLst>
          </p:cNvPr>
          <p:cNvSpPr>
            <a:spLocks noGrp="1"/>
          </p:cNvSpPr>
          <p:nvPr>
            <p:ph type="title"/>
          </p:nvPr>
        </p:nvSpPr>
        <p:spPr>
          <a:xfrm>
            <a:off x="640080" y="325369"/>
            <a:ext cx="4368602" cy="1956841"/>
          </a:xfrm>
        </p:spPr>
        <p:txBody>
          <a:bodyPr anchor="b">
            <a:normAutofit/>
          </a:bodyPr>
          <a:lstStyle/>
          <a:p>
            <a:r>
              <a:rPr lang="en-US" sz="4600"/>
              <a:t>Tests/Debugging – LED placement</a:t>
            </a:r>
          </a:p>
        </p:txBody>
      </p:sp>
      <p:sp>
        <p:nvSpPr>
          <p:cNvPr id="3" name="Content Placeholder 2">
            <a:extLst>
              <a:ext uri="{FF2B5EF4-FFF2-40B4-BE49-F238E27FC236}">
                <a16:creationId xmlns:a16="http://schemas.microsoft.com/office/drawing/2014/main" id="{AE06207F-4744-BBCA-F9A5-F740275A29EC}"/>
              </a:ext>
            </a:extLst>
          </p:cNvPr>
          <p:cNvSpPr>
            <a:spLocks noGrp="1"/>
          </p:cNvSpPr>
          <p:nvPr>
            <p:ph idx="1"/>
          </p:nvPr>
        </p:nvSpPr>
        <p:spPr>
          <a:xfrm>
            <a:off x="640080" y="2872899"/>
            <a:ext cx="4243589" cy="3320668"/>
          </a:xfrm>
        </p:spPr>
        <p:txBody>
          <a:bodyPr>
            <a:normAutofit/>
          </a:bodyPr>
          <a:lstStyle/>
          <a:p>
            <a:r>
              <a:rPr lang="en-US" sz="2200"/>
              <a:t>Preventing Blooming</a:t>
            </a:r>
          </a:p>
          <a:p>
            <a:r>
              <a:rPr lang="en-US" sz="2200"/>
              <a:t>Thickness testing of PLA</a:t>
            </a:r>
          </a:p>
          <a:p>
            <a:r>
              <a:rPr lang="en-US" sz="2200"/>
              <a:t>Infill testing</a:t>
            </a:r>
          </a:p>
        </p:txBody>
      </p:sp>
      <p:pic>
        <p:nvPicPr>
          <p:cNvPr id="2050" name="Picture 2">
            <a:extLst>
              <a:ext uri="{FF2B5EF4-FFF2-40B4-BE49-F238E27FC236}">
                <a16:creationId xmlns:a16="http://schemas.microsoft.com/office/drawing/2014/main" id="{7BCE88B0-CBC2-0889-D2A3-40A8ABB7114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0955" r="-1" b="4271"/>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87608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534FB6-FE6D-2B09-06F5-9DAB6E3221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AF1C38B-9D36-23EF-03A6-4142968EBC72}"/>
              </a:ext>
            </a:extLst>
          </p:cNvPr>
          <p:cNvSpPr>
            <a:spLocks noGrp="1"/>
          </p:cNvSpPr>
          <p:nvPr>
            <p:ph type="title"/>
          </p:nvPr>
        </p:nvSpPr>
        <p:spPr>
          <a:xfrm>
            <a:off x="838201" y="345810"/>
            <a:ext cx="5120561" cy="1325563"/>
          </a:xfrm>
        </p:spPr>
        <p:txBody>
          <a:bodyPr>
            <a:normAutofit/>
          </a:bodyPr>
          <a:lstStyle/>
          <a:p>
            <a:r>
              <a:rPr lang="en-US"/>
              <a:t>Tests/Debugging – Cardboard Prototype</a:t>
            </a:r>
          </a:p>
        </p:txBody>
      </p:sp>
      <p:sp>
        <p:nvSpPr>
          <p:cNvPr id="3" name="Content Placeholder 2">
            <a:extLst>
              <a:ext uri="{FF2B5EF4-FFF2-40B4-BE49-F238E27FC236}">
                <a16:creationId xmlns:a16="http://schemas.microsoft.com/office/drawing/2014/main" id="{5D640F9F-B7D9-2308-9391-7EEA1DC0AABC}"/>
              </a:ext>
            </a:extLst>
          </p:cNvPr>
          <p:cNvSpPr>
            <a:spLocks noGrp="1"/>
          </p:cNvSpPr>
          <p:nvPr>
            <p:ph idx="1"/>
          </p:nvPr>
        </p:nvSpPr>
        <p:spPr>
          <a:xfrm>
            <a:off x="838201" y="1825625"/>
            <a:ext cx="5092194" cy="4351338"/>
          </a:xfrm>
        </p:spPr>
        <p:txBody>
          <a:bodyPr>
            <a:normAutofit/>
          </a:bodyPr>
          <a:lstStyle/>
          <a:p>
            <a:r>
              <a:rPr lang="en-US"/>
              <a:t>Prototype</a:t>
            </a:r>
          </a:p>
          <a:p>
            <a:r>
              <a:rPr lang="en-US"/>
              <a:t>Testing code</a:t>
            </a:r>
          </a:p>
        </p:txBody>
      </p:sp>
      <p:pic>
        <p:nvPicPr>
          <p:cNvPr id="1028" name="Picture 4">
            <a:extLst>
              <a:ext uri="{FF2B5EF4-FFF2-40B4-BE49-F238E27FC236}">
                <a16:creationId xmlns:a16="http://schemas.microsoft.com/office/drawing/2014/main" id="{F939E8FC-9594-36A6-440C-85E90112BD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2853" r="-3" b="14950"/>
          <a:stretch/>
        </p:blipFill>
        <p:spPr bwMode="auto">
          <a:xfrm>
            <a:off x="7901259" y="2727728"/>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1AD4016F-B58E-FF5A-F704-5277453A6A0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0680" b="25218"/>
          <a:stretch/>
        </p:blipFill>
        <p:spPr bwMode="auto">
          <a:xfrm>
            <a:off x="5865823" y="0"/>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2255BE6E-6ACC-25AC-C3B2-7605458F0C48}"/>
              </a:ext>
            </a:extLst>
          </p:cNvPr>
          <p:cNvPicPr>
            <a:picLocks noChangeAspect="1"/>
          </p:cNvPicPr>
          <p:nvPr/>
        </p:nvPicPr>
        <p:blipFill>
          <a:blip r:embed="rId5"/>
          <a:stretch>
            <a:fillRect/>
          </a:stretch>
        </p:blipFill>
        <p:spPr>
          <a:xfrm>
            <a:off x="2176500" y="2830544"/>
            <a:ext cx="3436918" cy="3924640"/>
          </a:xfrm>
          <a:prstGeom prst="rect">
            <a:avLst/>
          </a:prstGeom>
        </p:spPr>
      </p:pic>
    </p:spTree>
    <p:extLst>
      <p:ext uri="{BB962C8B-B14F-4D97-AF65-F5344CB8AC3E}">
        <p14:creationId xmlns:p14="http://schemas.microsoft.com/office/powerpoint/2010/main" val="36717221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7ECB8A-F469-80C8-F94E-3290E3157C0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3BA20C-CC99-5E0C-E86E-6C510802CA07}"/>
              </a:ext>
            </a:extLst>
          </p:cNvPr>
          <p:cNvSpPr>
            <a:spLocks noGrp="1"/>
          </p:cNvSpPr>
          <p:nvPr>
            <p:ph type="title"/>
          </p:nvPr>
        </p:nvSpPr>
        <p:spPr/>
        <p:txBody>
          <a:bodyPr/>
          <a:lstStyle/>
          <a:p>
            <a:r>
              <a:rPr lang="en-US"/>
              <a:t>Programming</a:t>
            </a:r>
          </a:p>
        </p:txBody>
      </p:sp>
      <p:sp>
        <p:nvSpPr>
          <p:cNvPr id="3" name="Content Placeholder 2">
            <a:extLst>
              <a:ext uri="{FF2B5EF4-FFF2-40B4-BE49-F238E27FC236}">
                <a16:creationId xmlns:a16="http://schemas.microsoft.com/office/drawing/2014/main" id="{9C47764E-3038-2B1C-B32E-FCD549A4E6DF}"/>
              </a:ext>
            </a:extLst>
          </p:cNvPr>
          <p:cNvSpPr>
            <a:spLocks noGrp="1"/>
          </p:cNvSpPr>
          <p:nvPr>
            <p:ph idx="1"/>
          </p:nvPr>
        </p:nvSpPr>
        <p:spPr/>
        <p:txBody>
          <a:bodyPr/>
          <a:lstStyle/>
          <a:p>
            <a:pPr>
              <a:lnSpc>
                <a:spcPct val="150000"/>
              </a:lnSpc>
            </a:pPr>
            <a:r>
              <a:rPr lang="en-US"/>
              <a:t>NFC Board</a:t>
            </a:r>
          </a:p>
          <a:p>
            <a:pPr>
              <a:lnSpc>
                <a:spcPct val="150000"/>
              </a:lnSpc>
            </a:pPr>
            <a:r>
              <a:rPr lang="en-US"/>
              <a:t>Photoresistors</a:t>
            </a:r>
          </a:p>
          <a:p>
            <a:pPr>
              <a:lnSpc>
                <a:spcPct val="150000"/>
              </a:lnSpc>
            </a:pPr>
            <a:r>
              <a:rPr lang="en-US"/>
              <a:t>COM-12877 LEDs</a:t>
            </a:r>
          </a:p>
        </p:txBody>
      </p:sp>
      <p:pic>
        <p:nvPicPr>
          <p:cNvPr id="10" name="Picture 9" descr="A diagram of a photoresor&#10;&#10;Description automatically generated">
            <a:extLst>
              <a:ext uri="{FF2B5EF4-FFF2-40B4-BE49-F238E27FC236}">
                <a16:creationId xmlns:a16="http://schemas.microsoft.com/office/drawing/2014/main" id="{62CE275F-4D65-89F8-1FDC-EE128F2585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3472" y="681037"/>
            <a:ext cx="5340328" cy="5243451"/>
          </a:xfrm>
          <a:prstGeom prst="rect">
            <a:avLst/>
          </a:prstGeom>
        </p:spPr>
      </p:pic>
    </p:spTree>
    <p:extLst>
      <p:ext uri="{BB962C8B-B14F-4D97-AF65-F5344CB8AC3E}">
        <p14:creationId xmlns:p14="http://schemas.microsoft.com/office/powerpoint/2010/main" val="38020293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7ECB8A-F469-80C8-F94E-3290E3157C0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3BA20C-CC99-5E0C-E86E-6C510802CA07}"/>
              </a:ext>
            </a:extLst>
          </p:cNvPr>
          <p:cNvSpPr>
            <a:spLocks noGrp="1"/>
          </p:cNvSpPr>
          <p:nvPr>
            <p:ph type="title"/>
          </p:nvPr>
        </p:nvSpPr>
        <p:spPr/>
        <p:txBody>
          <a:bodyPr/>
          <a:lstStyle/>
          <a:p>
            <a:r>
              <a:rPr lang="en-US"/>
              <a:t>NTAG215 Data</a:t>
            </a:r>
          </a:p>
        </p:txBody>
      </p:sp>
      <p:pic>
        <p:nvPicPr>
          <p:cNvPr id="5" name="Picture 4">
            <a:extLst>
              <a:ext uri="{FF2B5EF4-FFF2-40B4-BE49-F238E27FC236}">
                <a16:creationId xmlns:a16="http://schemas.microsoft.com/office/drawing/2014/main" id="{93139FC4-C363-0A07-17A5-17840B64E106}"/>
              </a:ext>
            </a:extLst>
          </p:cNvPr>
          <p:cNvPicPr>
            <a:picLocks noChangeAspect="1"/>
          </p:cNvPicPr>
          <p:nvPr/>
        </p:nvPicPr>
        <p:blipFill>
          <a:blip r:embed="rId3"/>
          <a:stretch>
            <a:fillRect/>
          </a:stretch>
        </p:blipFill>
        <p:spPr>
          <a:xfrm>
            <a:off x="1062055" y="1368049"/>
            <a:ext cx="5608564" cy="5047708"/>
          </a:xfrm>
          <a:prstGeom prst="rect">
            <a:avLst/>
          </a:prstGeom>
        </p:spPr>
      </p:pic>
      <p:pic>
        <p:nvPicPr>
          <p:cNvPr id="7" name="Picture 6">
            <a:extLst>
              <a:ext uri="{FF2B5EF4-FFF2-40B4-BE49-F238E27FC236}">
                <a16:creationId xmlns:a16="http://schemas.microsoft.com/office/drawing/2014/main" id="{38B26A25-3515-ECA5-2106-E3F85EDB0A14}"/>
              </a:ext>
            </a:extLst>
          </p:cNvPr>
          <p:cNvPicPr>
            <a:picLocks noChangeAspect="1"/>
          </p:cNvPicPr>
          <p:nvPr/>
        </p:nvPicPr>
        <p:blipFill>
          <a:blip r:embed="rId4"/>
          <a:stretch>
            <a:fillRect/>
          </a:stretch>
        </p:blipFill>
        <p:spPr>
          <a:xfrm>
            <a:off x="7504736" y="0"/>
            <a:ext cx="4072919" cy="6858000"/>
          </a:xfrm>
          <a:prstGeom prst="rect">
            <a:avLst/>
          </a:prstGeom>
        </p:spPr>
      </p:pic>
    </p:spTree>
    <p:extLst>
      <p:ext uri="{BB962C8B-B14F-4D97-AF65-F5344CB8AC3E}">
        <p14:creationId xmlns:p14="http://schemas.microsoft.com/office/powerpoint/2010/main" val="32689024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65CE0E-864C-4098-E759-D67B1E55D6C6}"/>
              </a:ext>
            </a:extLst>
          </p:cNvPr>
          <p:cNvSpPr>
            <a:spLocks noGrp="1"/>
          </p:cNvSpPr>
          <p:nvPr>
            <p:ph type="title"/>
          </p:nvPr>
        </p:nvSpPr>
        <p:spPr>
          <a:xfrm>
            <a:off x="1156851" y="637762"/>
            <a:ext cx="9888496" cy="900131"/>
          </a:xfrm>
        </p:spPr>
        <p:txBody>
          <a:bodyPr anchor="t">
            <a:normAutofit/>
          </a:bodyPr>
          <a:lstStyle/>
          <a:p>
            <a:r>
              <a:rPr lang="en-US" sz="4000">
                <a:solidFill>
                  <a:schemeClr val="bg1"/>
                </a:solidFill>
              </a:rPr>
              <a:t>Conclusion Statement</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5FD2D2A-6127-56F0-6DEE-DB8A60C974EF}"/>
              </a:ext>
            </a:extLst>
          </p:cNvPr>
          <p:cNvSpPr>
            <a:spLocks noGrp="1"/>
          </p:cNvSpPr>
          <p:nvPr>
            <p:ph idx="1"/>
          </p:nvPr>
        </p:nvSpPr>
        <p:spPr>
          <a:xfrm>
            <a:off x="1155548" y="2217343"/>
            <a:ext cx="9880893" cy="3959619"/>
          </a:xfrm>
        </p:spPr>
        <p:txBody>
          <a:bodyPr>
            <a:normAutofit/>
          </a:bodyPr>
          <a:lstStyle/>
          <a:p>
            <a:pPr marL="0" indent="0">
              <a:buNone/>
            </a:pPr>
            <a:r>
              <a:rPr lang="en-US" sz="2400" i="1"/>
              <a:t>Based on our research and simulation results our antenna design will function correctly. However, due to time and budget constraints in our debugging process, we have been unable to fully verify this functionality. Despite these recent setbacks we are confident that given additional time and resources our team would be successful in creating the final product that we envisioned two semesters ago. Our team is very proud of the research, development, and testing that went into this project and led us to what we have today.</a:t>
            </a:r>
          </a:p>
        </p:txBody>
      </p:sp>
    </p:spTree>
    <p:extLst>
      <p:ext uri="{BB962C8B-B14F-4D97-AF65-F5344CB8AC3E}">
        <p14:creationId xmlns:p14="http://schemas.microsoft.com/office/powerpoint/2010/main" val="39746619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Shape 34">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A87FA6-C7EE-F3ED-7889-FCDB973707EB}"/>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3400" kern="1200">
                <a:solidFill>
                  <a:srgbClr val="FFFFFF"/>
                </a:solidFill>
                <a:latin typeface="+mj-lt"/>
                <a:ea typeface="+mj-ea"/>
                <a:cs typeface="+mj-cs"/>
              </a:rPr>
              <a:t>Working Prototype Demonstration</a:t>
            </a:r>
          </a:p>
        </p:txBody>
      </p:sp>
      <p:pic>
        <p:nvPicPr>
          <p:cNvPr id="7" name="20240426_141213 (1)">
            <a:hlinkClick r:id="" action="ppaction://media"/>
            <a:extLst>
              <a:ext uri="{FF2B5EF4-FFF2-40B4-BE49-F238E27FC236}">
                <a16:creationId xmlns:a16="http://schemas.microsoft.com/office/drawing/2014/main" id="{F0970A3F-1CDD-9F18-E1BD-70463CB20A9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502428" y="1396759"/>
            <a:ext cx="7225748" cy="4064482"/>
          </a:xfrm>
          <a:prstGeom prst="rect">
            <a:avLst/>
          </a:prstGeom>
        </p:spPr>
      </p:pic>
    </p:spTree>
    <p:extLst>
      <p:ext uri="{BB962C8B-B14F-4D97-AF65-F5344CB8AC3E}">
        <p14:creationId xmlns:p14="http://schemas.microsoft.com/office/powerpoint/2010/main" val="3051885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909"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2">
            <a:extLst>
              <a:ext uri="{FF2B5EF4-FFF2-40B4-BE49-F238E27FC236}">
                <a16:creationId xmlns:a16="http://schemas.microsoft.com/office/drawing/2014/main" id="{A81EC9A1-070B-2689-8522-13927D63D94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2469" b="24338"/>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38" name="Rectangle 37">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52BC22-B735-375D-677E-679CEA3688BF}"/>
              </a:ext>
            </a:extLst>
          </p:cNvPr>
          <p:cNvSpPr>
            <a:spLocks noGrp="1"/>
          </p:cNvSpPr>
          <p:nvPr>
            <p:ph type="title"/>
          </p:nvPr>
        </p:nvSpPr>
        <p:spPr>
          <a:xfrm>
            <a:off x="838200" y="365125"/>
            <a:ext cx="3822189" cy="1899912"/>
          </a:xfrm>
        </p:spPr>
        <p:txBody>
          <a:bodyPr>
            <a:normAutofit/>
          </a:bodyPr>
          <a:lstStyle/>
          <a:p>
            <a:r>
              <a:rPr lang="en-US" sz="4000"/>
              <a:t>Introduction</a:t>
            </a:r>
          </a:p>
        </p:txBody>
      </p:sp>
      <p:sp>
        <p:nvSpPr>
          <p:cNvPr id="3" name="Content Placeholder 2">
            <a:extLst>
              <a:ext uri="{FF2B5EF4-FFF2-40B4-BE49-F238E27FC236}">
                <a16:creationId xmlns:a16="http://schemas.microsoft.com/office/drawing/2014/main" id="{7DB9CB4D-8F6C-FA9D-A3EF-DD309315EF8E}"/>
              </a:ext>
            </a:extLst>
          </p:cNvPr>
          <p:cNvSpPr>
            <a:spLocks noGrp="1"/>
          </p:cNvSpPr>
          <p:nvPr>
            <p:ph idx="1"/>
          </p:nvPr>
        </p:nvSpPr>
        <p:spPr>
          <a:xfrm>
            <a:off x="838200" y="2066544"/>
            <a:ext cx="3822189" cy="4426331"/>
          </a:xfrm>
        </p:spPr>
        <p:txBody>
          <a:bodyPr>
            <a:normAutofit fontScale="62500" lnSpcReduction="20000"/>
          </a:bodyPr>
          <a:lstStyle/>
          <a:p>
            <a:pPr marL="285750">
              <a:spcAft>
                <a:spcPts val="600"/>
              </a:spcAft>
            </a:pPr>
            <a:r>
              <a:rPr lang="en-US"/>
              <a:t>NFC Technology and difficulties in using it</a:t>
            </a:r>
          </a:p>
          <a:p>
            <a:pPr marL="285750">
              <a:spcAft>
                <a:spcPts val="600"/>
              </a:spcAft>
            </a:pPr>
            <a:r>
              <a:rPr lang="en-US"/>
              <a:t>The group was interested in creating a display shelf</a:t>
            </a:r>
          </a:p>
          <a:p>
            <a:pPr marL="285750" indent="-228600">
              <a:spcAft>
                <a:spcPts val="600"/>
              </a:spcAft>
              <a:buFont typeface="Arial" panose="020B0604020202020204" pitchFamily="34" charset="0"/>
              <a:buChar char="•"/>
            </a:pPr>
            <a:r>
              <a:rPr lang="en-US"/>
              <a:t>The group didn’t have much experience in custom PCBs</a:t>
            </a:r>
          </a:p>
          <a:p>
            <a:pPr marL="285750" indent="-228600">
              <a:spcAft>
                <a:spcPts val="600"/>
              </a:spcAft>
              <a:buFont typeface="Arial" panose="020B0604020202020204" pitchFamily="34" charset="0"/>
              <a:buChar char="•"/>
            </a:pPr>
            <a:r>
              <a:rPr lang="en-US"/>
              <a:t>We focused on amiibo figures as they had NFC chips, and an idea to make custom NFC antenna PCBs came from that </a:t>
            </a:r>
          </a:p>
          <a:p>
            <a:pPr marL="285750" indent="-228600">
              <a:spcAft>
                <a:spcPts val="600"/>
              </a:spcAft>
              <a:buFont typeface="Arial" panose="020B0604020202020204" pitchFamily="34" charset="0"/>
              <a:buChar char="•"/>
            </a:pPr>
            <a:r>
              <a:rPr lang="en-US"/>
              <a:t>The antenna interacts with the NFC chip inside the figures and reads their unique ID</a:t>
            </a:r>
          </a:p>
          <a:p>
            <a:pPr marL="285750" indent="-228600">
              <a:spcAft>
                <a:spcPts val="600"/>
              </a:spcAft>
              <a:buFont typeface="Arial" panose="020B0604020202020204" pitchFamily="34" charset="0"/>
              <a:buChar char="•"/>
            </a:pPr>
            <a:r>
              <a:rPr lang="en-US"/>
              <a:t>Created a custom PCB which controls and handles all data transfer</a:t>
            </a:r>
          </a:p>
          <a:p>
            <a:endParaRPr lang="en-US" sz="2000"/>
          </a:p>
        </p:txBody>
      </p:sp>
    </p:spTree>
    <p:extLst>
      <p:ext uri="{BB962C8B-B14F-4D97-AF65-F5344CB8AC3E}">
        <p14:creationId xmlns:p14="http://schemas.microsoft.com/office/powerpoint/2010/main" val="98145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3768" y="0"/>
            <a:ext cx="8284464" cy="6858000"/>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18360" y="0"/>
            <a:ext cx="7955280" cy="6858000"/>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4B7FC8A-F656-0E8B-667F-A1F94B36A14F}"/>
              </a:ext>
            </a:extLst>
          </p:cNvPr>
          <p:cNvSpPr>
            <a:spLocks noGrp="1"/>
          </p:cNvSpPr>
          <p:nvPr>
            <p:ph type="title"/>
          </p:nvPr>
        </p:nvSpPr>
        <p:spPr>
          <a:xfrm>
            <a:off x="2555631" y="1441938"/>
            <a:ext cx="7080738" cy="3974124"/>
          </a:xfrm>
        </p:spPr>
        <p:txBody>
          <a:bodyPr vert="horz" lIns="91440" tIns="45720" rIns="91440" bIns="45720" rtlCol="0" anchor="ctr">
            <a:normAutofit/>
          </a:bodyPr>
          <a:lstStyle/>
          <a:p>
            <a:pPr algn="ctr"/>
            <a:r>
              <a:rPr lang="en-US" sz="5400" b="1">
                <a:solidFill>
                  <a:schemeClr val="bg1">
                    <a:lumMod val="95000"/>
                    <a:lumOff val="5000"/>
                  </a:schemeClr>
                </a:solidFill>
              </a:rPr>
              <a:t>Physical Demonstration</a:t>
            </a:r>
          </a:p>
        </p:txBody>
      </p:sp>
    </p:spTree>
    <p:extLst>
      <p:ext uri="{BB962C8B-B14F-4D97-AF65-F5344CB8AC3E}">
        <p14:creationId xmlns:p14="http://schemas.microsoft.com/office/powerpoint/2010/main" val="138802859"/>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085BA-B9B4-7B02-CF02-BA2FAE488B86}"/>
              </a:ext>
            </a:extLst>
          </p:cNvPr>
          <p:cNvSpPr>
            <a:spLocks noGrp="1"/>
          </p:cNvSpPr>
          <p:nvPr>
            <p:ph type="title"/>
          </p:nvPr>
        </p:nvSpPr>
        <p:spPr>
          <a:xfrm>
            <a:off x="7483650" y="2525347"/>
            <a:ext cx="5555225" cy="1807305"/>
          </a:xfrm>
        </p:spPr>
        <p:txBody>
          <a:bodyPr>
            <a:normAutofit/>
          </a:bodyPr>
          <a:lstStyle/>
          <a:p>
            <a:r>
              <a:rPr lang="en-US"/>
              <a:t>Questions?</a:t>
            </a:r>
          </a:p>
        </p:txBody>
      </p:sp>
      <p:pic>
        <p:nvPicPr>
          <p:cNvPr id="5" name="Picture 4" descr="Question marks in a line and one question mark is lit">
            <a:extLst>
              <a:ext uri="{FF2B5EF4-FFF2-40B4-BE49-F238E27FC236}">
                <a16:creationId xmlns:a16="http://schemas.microsoft.com/office/drawing/2014/main" id="{D7A8F8ED-6EAB-2FEA-2EB0-330C1905413A}"/>
              </a:ext>
            </a:extLst>
          </p:cNvPr>
          <p:cNvPicPr>
            <a:picLocks noChangeAspect="1"/>
          </p:cNvPicPr>
          <p:nvPr/>
        </p:nvPicPr>
        <p:blipFill rotWithShape="1">
          <a:blip r:embed="rId3"/>
          <a:srcRect r="40466"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253399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9ABDE-4CDF-429A-5B67-9D133AE4AD87}"/>
              </a:ext>
            </a:extLst>
          </p:cNvPr>
          <p:cNvSpPr>
            <a:spLocks noGrp="1"/>
          </p:cNvSpPr>
          <p:nvPr>
            <p:ph type="title"/>
          </p:nvPr>
        </p:nvSpPr>
        <p:spPr>
          <a:xfrm>
            <a:off x="5297762" y="329184"/>
            <a:ext cx="6251110" cy="1783080"/>
          </a:xfrm>
        </p:spPr>
        <p:txBody>
          <a:bodyPr anchor="b">
            <a:normAutofit/>
          </a:bodyPr>
          <a:lstStyle/>
          <a:p>
            <a:r>
              <a:rPr lang="en-US" sz="5400"/>
              <a:t>Objectives of the project</a:t>
            </a:r>
            <a:endParaRPr lang="en-US" sz="5400">
              <a:ea typeface="Calibri Light"/>
              <a:cs typeface="Calibri Light"/>
            </a:endParaRPr>
          </a:p>
        </p:txBody>
      </p:sp>
      <p:pic>
        <p:nvPicPr>
          <p:cNvPr id="22" name="Picture 21" descr="Exclamation mark on a yellow background">
            <a:extLst>
              <a:ext uri="{FF2B5EF4-FFF2-40B4-BE49-F238E27FC236}">
                <a16:creationId xmlns:a16="http://schemas.microsoft.com/office/drawing/2014/main" id="{6A8BE533-1221-ABC3-2256-A02A557DCC89}"/>
              </a:ext>
            </a:extLst>
          </p:cNvPr>
          <p:cNvPicPr>
            <a:picLocks noChangeAspect="1"/>
          </p:cNvPicPr>
          <p:nvPr/>
        </p:nvPicPr>
        <p:blipFill rotWithShape="1">
          <a:blip r:embed="rId3"/>
          <a:srcRect l="30992" r="18075"/>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24" name="Content Placeholder 2">
            <a:extLst>
              <a:ext uri="{FF2B5EF4-FFF2-40B4-BE49-F238E27FC236}">
                <a16:creationId xmlns:a16="http://schemas.microsoft.com/office/drawing/2014/main" id="{CE644435-4CE2-05FC-EA3E-875867B53626}"/>
              </a:ext>
            </a:extLst>
          </p:cNvPr>
          <p:cNvSpPr>
            <a:spLocks noGrp="1"/>
          </p:cNvSpPr>
          <p:nvPr>
            <p:ph idx="1"/>
          </p:nvPr>
        </p:nvSpPr>
        <p:spPr>
          <a:xfrm>
            <a:off x="5297762" y="2706624"/>
            <a:ext cx="6251110" cy="3483864"/>
          </a:xfrm>
        </p:spPr>
        <p:txBody>
          <a:bodyPr vert="horz" lIns="91440" tIns="45720" rIns="91440" bIns="45720" rtlCol="0">
            <a:normAutofit fontScale="92500" lnSpcReduction="20000"/>
          </a:bodyPr>
          <a:lstStyle/>
          <a:p>
            <a:r>
              <a:rPr lang="en-US" sz="2000">
                <a:ea typeface="Calibri"/>
                <a:cs typeface="Calibri"/>
              </a:rPr>
              <a:t>Custom NFC board with 5cm range</a:t>
            </a:r>
          </a:p>
          <a:p>
            <a:endParaRPr lang="en-US" sz="2000">
              <a:ea typeface="Calibri"/>
              <a:cs typeface="Calibri"/>
            </a:endParaRPr>
          </a:p>
          <a:p>
            <a:r>
              <a:rPr lang="en-US" sz="2000">
                <a:ea typeface="Calibri"/>
                <a:cs typeface="Calibri"/>
              </a:rPr>
              <a:t>Modular power</a:t>
            </a:r>
          </a:p>
          <a:p>
            <a:endParaRPr lang="en-US" sz="2000">
              <a:ea typeface="Calibri"/>
              <a:cs typeface="Calibri"/>
            </a:endParaRPr>
          </a:p>
          <a:p>
            <a:r>
              <a:rPr lang="en-US" sz="2000">
                <a:ea typeface="Calibri"/>
                <a:cs typeface="Calibri"/>
              </a:rPr>
              <a:t>Showcase effective data communication through LED and eventually other means</a:t>
            </a:r>
          </a:p>
          <a:p>
            <a:endParaRPr lang="en-US" sz="2000">
              <a:ea typeface="Calibri"/>
              <a:cs typeface="Calibri"/>
            </a:endParaRPr>
          </a:p>
          <a:p>
            <a:r>
              <a:rPr lang="en-US" sz="2000">
                <a:ea typeface="Calibri"/>
                <a:cs typeface="Calibri"/>
              </a:rPr>
              <a:t>Create a clean and effective product that shows off this communication</a:t>
            </a:r>
          </a:p>
          <a:p>
            <a:endParaRPr lang="en-US" sz="2000">
              <a:ea typeface="Calibri"/>
              <a:cs typeface="Calibri"/>
            </a:endParaRPr>
          </a:p>
          <a:p>
            <a:r>
              <a:rPr lang="en-US" sz="2000">
                <a:ea typeface="Calibri"/>
                <a:cs typeface="Calibri"/>
              </a:rPr>
              <a:t>Communicates with amiibo figurines</a:t>
            </a:r>
          </a:p>
          <a:p>
            <a:pPr marL="0" indent="0">
              <a:buNone/>
            </a:pPr>
            <a:endParaRPr lang="en-US" sz="2000">
              <a:ea typeface="Calibri"/>
              <a:cs typeface="Calibri"/>
            </a:endParaRPr>
          </a:p>
          <a:p>
            <a:pPr marL="0" indent="0">
              <a:buNone/>
            </a:pPr>
            <a:endParaRPr lang="en-US" sz="2000">
              <a:ea typeface="Calibri"/>
              <a:cs typeface="Calibri"/>
            </a:endParaRPr>
          </a:p>
        </p:txBody>
      </p:sp>
    </p:spTree>
    <p:extLst>
      <p:ext uri="{BB962C8B-B14F-4D97-AF65-F5344CB8AC3E}">
        <p14:creationId xmlns:p14="http://schemas.microsoft.com/office/powerpoint/2010/main" val="18259728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96598-C548-4C10-83BD-BC8BCCB6845D}"/>
              </a:ext>
            </a:extLst>
          </p:cNvPr>
          <p:cNvSpPr>
            <a:spLocks noGrp="1"/>
          </p:cNvSpPr>
          <p:nvPr>
            <p:ph type="title"/>
          </p:nvPr>
        </p:nvSpPr>
        <p:spPr>
          <a:xfrm>
            <a:off x="630247" y="604047"/>
            <a:ext cx="3855720" cy="644781"/>
          </a:xfrm>
        </p:spPr>
        <p:txBody>
          <a:bodyPr>
            <a:normAutofit/>
          </a:bodyPr>
          <a:lstStyle/>
          <a:p>
            <a:r>
              <a:rPr lang="en-US" sz="3600">
                <a:solidFill>
                  <a:schemeClr val="tx2"/>
                </a:solidFill>
                <a:ea typeface="Calibri Light"/>
                <a:cs typeface="Calibri Light"/>
              </a:rPr>
              <a:t>Timeline</a:t>
            </a:r>
          </a:p>
        </p:txBody>
      </p:sp>
      <p:pic>
        <p:nvPicPr>
          <p:cNvPr id="5" name="Picture 4" descr="A screenshot of a computer&#10;&#10;Description automatically generated">
            <a:extLst>
              <a:ext uri="{FF2B5EF4-FFF2-40B4-BE49-F238E27FC236}">
                <a16:creationId xmlns:a16="http://schemas.microsoft.com/office/drawing/2014/main" id="{621FF4CA-208F-D228-62B1-5B7A34B372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635045"/>
            <a:ext cx="12192000" cy="2974127"/>
          </a:xfrm>
          <a:prstGeom prst="rect">
            <a:avLst/>
          </a:prstGeom>
        </p:spPr>
      </p:pic>
    </p:spTree>
    <p:extLst>
      <p:ext uri="{BB962C8B-B14F-4D97-AF65-F5344CB8AC3E}">
        <p14:creationId xmlns:p14="http://schemas.microsoft.com/office/powerpoint/2010/main" val="13768994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B22274-6CCF-B47E-ABD8-22E5E88F13D2}"/>
              </a:ext>
            </a:extLst>
          </p:cNvPr>
          <p:cNvSpPr>
            <a:spLocks noGrp="1"/>
          </p:cNvSpPr>
          <p:nvPr>
            <p:ph type="title"/>
          </p:nvPr>
        </p:nvSpPr>
        <p:spPr>
          <a:xfrm>
            <a:off x="686834" y="1153572"/>
            <a:ext cx="3200400" cy="4461163"/>
          </a:xfrm>
        </p:spPr>
        <p:txBody>
          <a:bodyPr>
            <a:normAutofit/>
          </a:bodyPr>
          <a:lstStyle/>
          <a:p>
            <a:r>
              <a:rPr lang="en-US" sz="4100">
                <a:solidFill>
                  <a:srgbClr val="FFFFFF"/>
                </a:solidFill>
                <a:ea typeface="Calibri Light"/>
                <a:cs typeface="Calibri Light"/>
              </a:rPr>
              <a:t>What We’ve Accomplished</a:t>
            </a:r>
            <a:endParaRPr lang="en-US" sz="4100">
              <a:solidFill>
                <a:srgbClr val="FFFFFF"/>
              </a:solidFill>
            </a:endParaRPr>
          </a:p>
        </p:txBody>
      </p:sp>
      <p:sp>
        <p:nvSpPr>
          <p:cNvPr id="25" name="Arc 24">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6" name="Content Placeholder 2">
            <a:extLst>
              <a:ext uri="{FF2B5EF4-FFF2-40B4-BE49-F238E27FC236}">
                <a16:creationId xmlns:a16="http://schemas.microsoft.com/office/drawing/2014/main" id="{E6D0C69F-A17D-E856-D4BC-044D1F9FBC49}"/>
              </a:ext>
            </a:extLst>
          </p:cNvPr>
          <p:cNvSpPr>
            <a:spLocks noGrp="1"/>
          </p:cNvSpPr>
          <p:nvPr>
            <p:ph idx="1"/>
          </p:nvPr>
        </p:nvSpPr>
        <p:spPr>
          <a:xfrm>
            <a:off x="4447308" y="591344"/>
            <a:ext cx="6906491" cy="5585619"/>
          </a:xfrm>
        </p:spPr>
        <p:txBody>
          <a:bodyPr vert="horz" lIns="91440" tIns="45720" rIns="91440" bIns="45720" rtlCol="0" anchor="ctr">
            <a:normAutofit/>
          </a:bodyPr>
          <a:lstStyle/>
          <a:p>
            <a:r>
              <a:rPr lang="en-US" sz="2600">
                <a:ea typeface="Calibri"/>
                <a:cs typeface="Calibri"/>
              </a:rPr>
              <a:t>Made calculations, designed, and fabricated an NFC antenna </a:t>
            </a:r>
          </a:p>
          <a:p>
            <a:endParaRPr lang="en-US" sz="2600">
              <a:ea typeface="Calibri"/>
              <a:cs typeface="Calibri"/>
            </a:endParaRPr>
          </a:p>
          <a:p>
            <a:r>
              <a:rPr lang="en-US" sz="2600">
                <a:ea typeface="Calibri"/>
                <a:cs typeface="Calibri"/>
              </a:rPr>
              <a:t>Designed and fabricated a motherboard PCB to process all data</a:t>
            </a:r>
          </a:p>
          <a:p>
            <a:endParaRPr lang="en-US" sz="2600">
              <a:ea typeface="Calibri"/>
              <a:cs typeface="Calibri"/>
            </a:endParaRPr>
          </a:p>
          <a:p>
            <a:r>
              <a:rPr lang="en-US" sz="2600">
                <a:ea typeface="Calibri"/>
                <a:cs typeface="Calibri"/>
              </a:rPr>
              <a:t>Designed and 3D printed a model that successfully houses the antennas, sensors, and NTAG chips while being compact</a:t>
            </a:r>
          </a:p>
          <a:p>
            <a:endParaRPr lang="en-US" sz="2600">
              <a:ea typeface="Calibri"/>
              <a:cs typeface="Calibri"/>
            </a:endParaRPr>
          </a:p>
          <a:p>
            <a:r>
              <a:rPr lang="en-US" sz="2600">
                <a:ea typeface="Calibri"/>
                <a:cs typeface="Calibri"/>
              </a:rPr>
              <a:t>Programmed all data handling to communicate with amiibo figures</a:t>
            </a:r>
          </a:p>
          <a:p>
            <a:endParaRPr lang="en-US" sz="2600">
              <a:ea typeface="Calibri"/>
              <a:cs typeface="Calibri"/>
            </a:endParaRPr>
          </a:p>
        </p:txBody>
      </p:sp>
    </p:spTree>
    <p:extLst>
      <p:ext uri="{BB962C8B-B14F-4D97-AF65-F5344CB8AC3E}">
        <p14:creationId xmlns:p14="http://schemas.microsoft.com/office/powerpoint/2010/main" val="9600502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Nintendo Mario amiibo - Nintendo Wii U">
            <a:extLst>
              <a:ext uri="{FF2B5EF4-FFF2-40B4-BE49-F238E27FC236}">
                <a16:creationId xmlns:a16="http://schemas.microsoft.com/office/drawing/2014/main" id="{E5789F4C-443C-4156-39A0-64CD3B02A3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76203" y="4488334"/>
            <a:ext cx="3461391" cy="2307950"/>
          </a:xfrm>
          <a:prstGeom prst="rect">
            <a:avLst/>
          </a:prstGeom>
          <a:noFill/>
          <a:effectLst>
            <a:softEdge rad="101600"/>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5DCBFDA-5345-28A9-6A93-C45168C5D9B6}"/>
              </a:ext>
            </a:extLst>
          </p:cNvPr>
          <p:cNvSpPr>
            <a:spLocks noGrp="1"/>
          </p:cNvSpPr>
          <p:nvPr>
            <p:ph type="title"/>
          </p:nvPr>
        </p:nvSpPr>
        <p:spPr/>
        <p:txBody>
          <a:bodyPr/>
          <a:lstStyle/>
          <a:p>
            <a:r>
              <a:rPr lang="en-US"/>
              <a:t>Amiibo Overview</a:t>
            </a:r>
          </a:p>
        </p:txBody>
      </p:sp>
      <p:pic>
        <p:nvPicPr>
          <p:cNvPr id="9" name="Picture 8" descr="A round object with a pink object on top&#10;&#10;Description automatically generated with medium confidence">
            <a:extLst>
              <a:ext uri="{FF2B5EF4-FFF2-40B4-BE49-F238E27FC236}">
                <a16:creationId xmlns:a16="http://schemas.microsoft.com/office/drawing/2014/main" id="{286878F2-D4FF-115B-01A9-DCD9D35F58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41595" y="1409256"/>
            <a:ext cx="3486411" cy="2614808"/>
          </a:xfrm>
          <a:prstGeom prst="rect">
            <a:avLst/>
          </a:prstGeom>
          <a:effectLst>
            <a:softEdge rad="76200"/>
          </a:effectLst>
        </p:spPr>
      </p:pic>
      <p:pic>
        <p:nvPicPr>
          <p:cNvPr id="1026" name="Picture 2" descr="Nintendo Amiibo Super Smash Bros Collection (no 1) Mario">
            <a:extLst>
              <a:ext uri="{FF2B5EF4-FFF2-40B4-BE49-F238E27FC236}">
                <a16:creationId xmlns:a16="http://schemas.microsoft.com/office/drawing/2014/main" id="{67F55A85-2927-A7A7-92EB-B004F50A406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6284" y="1409256"/>
            <a:ext cx="2547265" cy="362456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group of toys on a shelf&#10;&#10;Description automatically generated">
            <a:extLst>
              <a:ext uri="{FF2B5EF4-FFF2-40B4-BE49-F238E27FC236}">
                <a16:creationId xmlns:a16="http://schemas.microsoft.com/office/drawing/2014/main" id="{273EB91C-FF6E-15DD-9DA3-D6F61AE27633}"/>
              </a:ext>
            </a:extLst>
          </p:cNvPr>
          <p:cNvPicPr>
            <a:picLocks noChangeAspect="1"/>
          </p:cNvPicPr>
          <p:nvPr/>
        </p:nvPicPr>
        <p:blipFill rotWithShape="1">
          <a:blip r:embed="rId6">
            <a:extLst>
              <a:ext uri="{28A0092B-C50C-407E-A947-70E740481C1C}">
                <a14:useLocalDpi xmlns:a14="http://schemas.microsoft.com/office/drawing/2010/main" val="0"/>
              </a:ext>
            </a:extLst>
          </a:blip>
          <a:srcRect l="23750" t="11073" r="19107" b="31418"/>
          <a:stretch/>
        </p:blipFill>
        <p:spPr>
          <a:xfrm>
            <a:off x="7418420" y="4141340"/>
            <a:ext cx="4621223" cy="2614808"/>
          </a:xfrm>
          <a:prstGeom prst="rect">
            <a:avLst/>
          </a:prstGeom>
          <a:effectLst>
            <a:softEdge rad="76200"/>
          </a:effectLst>
        </p:spPr>
      </p:pic>
      <p:pic>
        <p:nvPicPr>
          <p:cNvPr id="7" name="Picture 6" descr="A person holding a piece of paper&#10;&#10;Description automatically generated">
            <a:extLst>
              <a:ext uri="{FF2B5EF4-FFF2-40B4-BE49-F238E27FC236}">
                <a16:creationId xmlns:a16="http://schemas.microsoft.com/office/drawing/2014/main" id="{C17F0598-52F3-44DD-4D54-26AD474CCA3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416142" y="1491343"/>
            <a:ext cx="1937657" cy="1937657"/>
          </a:xfrm>
          <a:prstGeom prst="rect">
            <a:avLst/>
          </a:prstGeom>
          <a:effectLst>
            <a:softEdge rad="76200"/>
          </a:effectLst>
        </p:spPr>
      </p:pic>
    </p:spTree>
    <p:extLst>
      <p:ext uri="{BB962C8B-B14F-4D97-AF65-F5344CB8AC3E}">
        <p14:creationId xmlns:p14="http://schemas.microsoft.com/office/powerpoint/2010/main" val="32564839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9D90C9-D84A-79C9-6504-A0E248139118}"/>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2500" kern="1200">
                <a:solidFill>
                  <a:srgbClr val="FFFFFF"/>
                </a:solidFill>
                <a:latin typeface="+mj-lt"/>
                <a:ea typeface="+mj-ea"/>
                <a:cs typeface="+mj-cs"/>
              </a:rPr>
              <a:t>NFC Board Electromagnetics Overview</a:t>
            </a:r>
          </a:p>
        </p:txBody>
      </p:sp>
      <p:pic>
        <p:nvPicPr>
          <p:cNvPr id="1026" name="Picture 2" descr="NFC, RFID Antenna Design － RF Innovation Co., Ltd.">
            <a:extLst>
              <a:ext uri="{FF2B5EF4-FFF2-40B4-BE49-F238E27FC236}">
                <a16:creationId xmlns:a16="http://schemas.microsoft.com/office/drawing/2014/main" id="{1F637B0E-E4F0-DC9F-8B15-5E9614FDD9B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5012573" y="643466"/>
            <a:ext cx="6310186" cy="55687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54050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74" name="Rectangle 2073">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F5C06A-FC74-AFC2-C5D3-57537F0A1D61}"/>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5400" kern="1200">
                <a:latin typeface="+mj-lt"/>
                <a:ea typeface="+mj-ea"/>
                <a:cs typeface="+mj-cs"/>
              </a:rPr>
              <a:t>NFC Antenna </a:t>
            </a:r>
          </a:p>
        </p:txBody>
      </p:sp>
      <p:sp>
        <p:nvSpPr>
          <p:cNvPr id="2076"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CE22B8DA-8910-600E-2AC2-1B418088DBD8}"/>
              </a:ext>
            </a:extLst>
          </p:cNvPr>
          <p:cNvSpPr>
            <a:spLocks noGrp="1"/>
          </p:cNvSpPr>
          <p:nvPr>
            <p:ph idx="1"/>
          </p:nvPr>
        </p:nvSpPr>
        <p:spPr>
          <a:xfrm>
            <a:off x="630936" y="2807208"/>
            <a:ext cx="3429000" cy="3410712"/>
          </a:xfrm>
        </p:spPr>
        <p:txBody>
          <a:bodyPr vert="horz" lIns="91440" tIns="45720" rIns="91440" bIns="45720" rtlCol="0" anchor="t">
            <a:normAutofit/>
          </a:bodyPr>
          <a:lstStyle/>
          <a:p>
            <a:pPr marL="285750">
              <a:spcAft>
                <a:spcPts val="600"/>
              </a:spcAft>
            </a:pPr>
            <a:r>
              <a:rPr lang="en-US" sz="1700"/>
              <a:t>Culmination of Semester 1 work</a:t>
            </a:r>
          </a:p>
          <a:p>
            <a:pPr marL="285750">
              <a:spcAft>
                <a:spcPts val="600"/>
              </a:spcAft>
            </a:pPr>
            <a:endParaRPr lang="en-US" sz="1700"/>
          </a:p>
          <a:p>
            <a:pPr marL="285750">
              <a:spcAft>
                <a:spcPts val="600"/>
              </a:spcAft>
            </a:pPr>
            <a:r>
              <a:rPr lang="en-US" sz="1700"/>
              <a:t>Looked into how to achieve 5cm operating distance</a:t>
            </a:r>
          </a:p>
          <a:p>
            <a:pPr marL="285750">
              <a:spcAft>
                <a:spcPts val="600"/>
              </a:spcAft>
            </a:pPr>
            <a:endParaRPr lang="en-US" sz="1700"/>
          </a:p>
          <a:p>
            <a:pPr marL="285750">
              <a:spcAft>
                <a:spcPts val="600"/>
              </a:spcAft>
            </a:pPr>
            <a:r>
              <a:rPr lang="en-US" sz="1700"/>
              <a:t>Simulations showcase it working – Smith Chart</a:t>
            </a:r>
          </a:p>
          <a:p>
            <a:pPr marL="285750">
              <a:spcAft>
                <a:spcPts val="600"/>
              </a:spcAft>
            </a:pPr>
            <a:endParaRPr lang="en-US" sz="1700"/>
          </a:p>
        </p:txBody>
      </p:sp>
      <p:pic>
        <p:nvPicPr>
          <p:cNvPr id="6" name="Picture 5" descr="A green circuit board with many small chips&#10;&#10;Description automatically generated">
            <a:extLst>
              <a:ext uri="{FF2B5EF4-FFF2-40B4-BE49-F238E27FC236}">
                <a16:creationId xmlns:a16="http://schemas.microsoft.com/office/drawing/2014/main" id="{F36134D9-3012-9C32-3FAC-8684C9954E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6551334" y="640080"/>
            <a:ext cx="3109644" cy="5577840"/>
          </a:xfrm>
          <a:prstGeom prst="rect">
            <a:avLst/>
          </a:prstGeom>
          <a:noFill/>
        </p:spPr>
      </p:pic>
      <p:sp>
        <p:nvSpPr>
          <p:cNvPr id="4" name="TextBox 3">
            <a:extLst>
              <a:ext uri="{FF2B5EF4-FFF2-40B4-BE49-F238E27FC236}">
                <a16:creationId xmlns:a16="http://schemas.microsoft.com/office/drawing/2014/main" id="{5A46C00F-7399-923C-4313-A8868B3488BF}"/>
              </a:ext>
            </a:extLst>
          </p:cNvPr>
          <p:cNvSpPr txBox="1"/>
          <p:nvPr/>
        </p:nvSpPr>
        <p:spPr>
          <a:xfrm>
            <a:off x="838200" y="2333297"/>
            <a:ext cx="4619621" cy="3843666"/>
          </a:xfrm>
          <a:prstGeom prst="rect">
            <a:avLst/>
          </a:prstGeom>
        </p:spPr>
        <p:txBody>
          <a:bodyPr vert="horz" lIns="91440" tIns="45720" rIns="91440" bIns="45720" rtlCol="0">
            <a:normAutofit/>
          </a:bodyPr>
          <a:lstStyle/>
          <a:p>
            <a:pPr indent="-228600">
              <a:lnSpc>
                <a:spcPct val="90000"/>
              </a:lnSpc>
              <a:spcBef>
                <a:spcPts val="1000"/>
              </a:spcBef>
              <a:buFont typeface="Arial" panose="020B0604020202020204" pitchFamily="34" charset="0"/>
              <a:buChar char="•"/>
            </a:pPr>
            <a:endParaRPr lang="en-US" sz="2000"/>
          </a:p>
        </p:txBody>
      </p:sp>
    </p:spTree>
    <p:extLst>
      <p:ext uri="{BB962C8B-B14F-4D97-AF65-F5344CB8AC3E}">
        <p14:creationId xmlns:p14="http://schemas.microsoft.com/office/powerpoint/2010/main" val="13732859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5278E8-8E18-A473-1523-6032166E84DF}"/>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3800" kern="1200">
                <a:solidFill>
                  <a:schemeClr val="tx1"/>
                </a:solidFill>
                <a:latin typeface="+mj-lt"/>
                <a:ea typeface="+mj-ea"/>
                <a:cs typeface="+mj-cs"/>
              </a:rPr>
              <a:t>Custom Motherboard PCB</a:t>
            </a:r>
          </a:p>
        </p:txBody>
      </p:sp>
      <p:sp>
        <p:nvSpPr>
          <p:cNvPr id="15"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D36514D-99C2-E86E-BEDD-3B07898C76AD}"/>
              </a:ext>
            </a:extLst>
          </p:cNvPr>
          <p:cNvSpPr>
            <a:spLocks noGrp="1"/>
          </p:cNvSpPr>
          <p:nvPr>
            <p:ph idx="1"/>
          </p:nvPr>
        </p:nvSpPr>
        <p:spPr>
          <a:xfrm>
            <a:off x="630936" y="2807208"/>
            <a:ext cx="4098380" cy="3410712"/>
          </a:xfrm>
        </p:spPr>
        <p:txBody>
          <a:bodyPr vert="horz" lIns="91440" tIns="45720" rIns="91440" bIns="45720" rtlCol="0" anchor="t">
            <a:normAutofit/>
          </a:bodyPr>
          <a:lstStyle/>
          <a:p>
            <a:pPr marL="57150" indent="0">
              <a:spcAft>
                <a:spcPts val="600"/>
              </a:spcAft>
              <a:buNone/>
            </a:pPr>
            <a:endParaRPr lang="en-US" sz="1500"/>
          </a:p>
          <a:p>
            <a:pPr marL="285750">
              <a:spcAft>
                <a:spcPts val="600"/>
              </a:spcAft>
            </a:pPr>
            <a:r>
              <a:rPr lang="en-US" sz="1500"/>
              <a:t>Handles all the data communication and process all functions of the shelf</a:t>
            </a:r>
          </a:p>
          <a:p>
            <a:pPr marL="285750">
              <a:spcAft>
                <a:spcPts val="600"/>
              </a:spcAft>
            </a:pPr>
            <a:endParaRPr lang="en-US" sz="1500"/>
          </a:p>
          <a:p>
            <a:pPr marL="285750">
              <a:spcAft>
                <a:spcPts val="600"/>
              </a:spcAft>
            </a:pPr>
            <a:r>
              <a:rPr lang="en-US" sz="1500"/>
              <a:t>Uses AT-Mega chip</a:t>
            </a:r>
          </a:p>
          <a:p>
            <a:pPr marL="285750">
              <a:spcAft>
                <a:spcPts val="600"/>
              </a:spcAft>
            </a:pPr>
            <a:endParaRPr lang="en-US" sz="1500"/>
          </a:p>
          <a:p>
            <a:pPr marL="285750">
              <a:spcAft>
                <a:spcPts val="600"/>
              </a:spcAft>
            </a:pPr>
            <a:r>
              <a:rPr lang="en-US" sz="1500"/>
              <a:t>JLCPCB fabricated it incorrectly making it unusable</a:t>
            </a:r>
          </a:p>
        </p:txBody>
      </p:sp>
      <p:pic>
        <p:nvPicPr>
          <p:cNvPr id="5" name="Picture 4" descr="A green circuit board with many small chips&#10;&#10;Description automatically generated">
            <a:extLst>
              <a:ext uri="{FF2B5EF4-FFF2-40B4-BE49-F238E27FC236}">
                <a16:creationId xmlns:a16="http://schemas.microsoft.com/office/drawing/2014/main" id="{4F0B0C1E-29E0-2CE0-E624-43F18E5512DC}"/>
              </a:ext>
            </a:extLst>
          </p:cNvPr>
          <p:cNvPicPr>
            <a:picLocks noChangeAspect="1"/>
          </p:cNvPicPr>
          <p:nvPr/>
        </p:nvPicPr>
        <p:blipFill rotWithShape="1">
          <a:blip r:embed="rId4"/>
          <a:srcRect l="12483" r="7423"/>
          <a:stretch/>
        </p:blipFill>
        <p:spPr>
          <a:xfrm>
            <a:off x="5097566" y="1469432"/>
            <a:ext cx="6608377" cy="3919135"/>
          </a:xfrm>
          <a:prstGeom prst="rect">
            <a:avLst/>
          </a:prstGeom>
        </p:spPr>
      </p:pic>
    </p:spTree>
    <p:extLst>
      <p:ext uri="{BB962C8B-B14F-4D97-AF65-F5344CB8AC3E}">
        <p14:creationId xmlns:p14="http://schemas.microsoft.com/office/powerpoint/2010/main" val="1084863075"/>
      </p:ext>
    </p:extLst>
  </p:cSld>
  <p:clrMapOvr>
    <a:masterClrMapping/>
  </p:clrMapOvr>
  <p:extLst>
    <p:ext uri="{6950BFC3-D8DA-4A85-94F7-54DA5524770B}">
      <p188:commentRel xmlns:p188="http://schemas.microsoft.com/office/powerpoint/2018/8/main" r:id="rId3"/>
    </p:ext>
  </p:extLs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76f471de-e953-4ddd-ad4f-f8c560647241"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30BC348B4D6FB4886BA5BBCDFC48255" ma:contentTypeVersion="18" ma:contentTypeDescription="Create a new document." ma:contentTypeScope="" ma:versionID="5fea99f3ea8eb0020b8451c18921a04c">
  <xsd:schema xmlns:xsd="http://www.w3.org/2001/XMLSchema" xmlns:xs="http://www.w3.org/2001/XMLSchema" xmlns:p="http://schemas.microsoft.com/office/2006/metadata/properties" xmlns:ns3="76f471de-e953-4ddd-ad4f-f8c560647241" xmlns:ns4="73dbadad-5f12-44c0-81aa-f91e101747ce" targetNamespace="http://schemas.microsoft.com/office/2006/metadata/properties" ma:root="true" ma:fieldsID="891757e71ffdfe2a939ba293895e64dc" ns3:_="" ns4:_="">
    <xsd:import namespace="76f471de-e953-4ddd-ad4f-f8c560647241"/>
    <xsd:import namespace="73dbadad-5f12-44c0-81aa-f91e101747ce"/>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4:SharedWithUsers" minOccurs="0"/>
                <xsd:element ref="ns4:SharedWithDetails" minOccurs="0"/>
                <xsd:element ref="ns4:SharingHintHash" minOccurs="0"/>
                <xsd:element ref="ns3:MediaServiceDateTaken" minOccurs="0"/>
                <xsd:element ref="ns3:MediaLengthInSeconds" minOccurs="0"/>
                <xsd:element ref="ns3:_activity" minOccurs="0"/>
                <xsd:element ref="ns3:MediaServiceObjectDetectorVersions" minOccurs="0"/>
                <xsd:element ref="ns3:MediaServiceLocation"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6f471de-e953-4ddd-ad4f-f8c56064724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_activity" ma:index="21" nillable="true" ma:displayName="_activity" ma:hidden="true" ma:internalName="_activity">
      <xsd:simpleType>
        <xsd:restriction base="dms:Note"/>
      </xsd:simpleType>
    </xsd:element>
    <xsd:element name="MediaServiceObjectDetectorVersions" ma:index="22" nillable="true" ma:displayName="MediaServiceObjectDetectorVersions" ma:description="" ma:hidden="true" ma:indexed="true" ma:internalName="MediaServiceObjectDetectorVersions" ma:readOnly="true">
      <xsd:simpleType>
        <xsd:restriction base="dms:Text"/>
      </xsd:simpleType>
    </xsd:element>
    <xsd:element name="MediaServiceLocation" ma:index="23" nillable="true" ma:displayName="Location" ma:description="" ma:indexed="true" ma:internalName="MediaServiceLocation"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73dbadad-5f12-44c0-81aa-f91e101747ce"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SharingHintHash" ma:index="18"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67AF860-3046-4828-B41D-D01888ED90B9}">
  <ds:schemaRefs>
    <ds:schemaRef ds:uri="http://schemas.microsoft.com/office/infopath/2007/PartnerControls"/>
    <ds:schemaRef ds:uri="http://purl.org/dc/elements/1.1/"/>
    <ds:schemaRef ds:uri="http://schemas.microsoft.com/office/2006/documentManagement/types"/>
    <ds:schemaRef ds:uri="http://www.w3.org/XML/1998/namespace"/>
    <ds:schemaRef ds:uri="http://schemas.openxmlformats.org/package/2006/metadata/core-properties"/>
    <ds:schemaRef ds:uri="http://purl.org/dc/terms/"/>
    <ds:schemaRef ds:uri="http://purl.org/dc/dcmitype/"/>
    <ds:schemaRef ds:uri="http://schemas.microsoft.com/office/2006/metadata/properties"/>
    <ds:schemaRef ds:uri="73dbadad-5f12-44c0-81aa-f91e101747ce"/>
    <ds:schemaRef ds:uri="76f471de-e953-4ddd-ad4f-f8c560647241"/>
  </ds:schemaRefs>
</ds:datastoreItem>
</file>

<file path=customXml/itemProps2.xml><?xml version="1.0" encoding="utf-8"?>
<ds:datastoreItem xmlns:ds="http://schemas.openxmlformats.org/officeDocument/2006/customXml" ds:itemID="{3D0FA094-D63B-4B1C-97FA-0C0FDCA34B20}">
  <ds:schemaRefs>
    <ds:schemaRef ds:uri="http://schemas.microsoft.com/sharepoint/v3/contenttype/forms"/>
  </ds:schemaRefs>
</ds:datastoreItem>
</file>

<file path=customXml/itemProps3.xml><?xml version="1.0" encoding="utf-8"?>
<ds:datastoreItem xmlns:ds="http://schemas.openxmlformats.org/officeDocument/2006/customXml" ds:itemID="{FD49BFE6-28B7-492E-88F7-DCEEEE8E72CA}">
  <ds:schemaRefs>
    <ds:schemaRef ds:uri="73dbadad-5f12-44c0-81aa-f91e101747ce"/>
    <ds:schemaRef ds:uri="76f471de-e953-4ddd-ad4f-f8c56064724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0</TotalTime>
  <Words>2386</Words>
  <Application>Microsoft Office PowerPoint</Application>
  <PresentationFormat>Widescreen</PresentationFormat>
  <Paragraphs>212</Paragraphs>
  <Slides>21</Slides>
  <Notes>21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Custom NFC Antenna PCB &amp; Data Transfer </vt:lpstr>
      <vt:lpstr>Introduction</vt:lpstr>
      <vt:lpstr>Objectives of the project</vt:lpstr>
      <vt:lpstr>Timeline</vt:lpstr>
      <vt:lpstr>What We’ve Accomplished</vt:lpstr>
      <vt:lpstr>Amiibo Overview</vt:lpstr>
      <vt:lpstr>NFC Board Electromagnetics Overview</vt:lpstr>
      <vt:lpstr>NFC Antenna </vt:lpstr>
      <vt:lpstr>Custom Motherboard PCB</vt:lpstr>
      <vt:lpstr>Manufacturing Issues</vt:lpstr>
      <vt:lpstr>3D Model</vt:lpstr>
      <vt:lpstr>Full 3D Model </vt:lpstr>
      <vt:lpstr>Struggles we faced along the way</vt:lpstr>
      <vt:lpstr>Tests/Debugging – LED placement</vt:lpstr>
      <vt:lpstr>Tests/Debugging – Cardboard Prototype</vt:lpstr>
      <vt:lpstr>Programming</vt:lpstr>
      <vt:lpstr>NTAG215 Data</vt:lpstr>
      <vt:lpstr>Conclusion Statement</vt:lpstr>
      <vt:lpstr>Working Prototype Demonstration</vt:lpstr>
      <vt:lpstr>Physical Demonstration</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Robens, Dylan</dc:creator>
  <cp:lastModifiedBy>Sabin, Joaquin</cp:lastModifiedBy>
  <cp:revision>1</cp:revision>
  <dcterms:created xsi:type="dcterms:W3CDTF">2024-04-22T15:34:20Z</dcterms:created>
  <dcterms:modified xsi:type="dcterms:W3CDTF">2024-05-01T15:52:01Z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0x010100330BC348B4D6FB4886BA5BBCDFC48255</vt:lpwstr>
  </property>
</Properties>
</file>